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y="5143500" cx="9144000"/>
  <p:notesSz cx="6858000" cy="9144000"/>
  <p:embeddedFontLst>
    <p:embeddedFont>
      <p:font typeface="Tahoma"/>
      <p:regular r:id="rId84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Jeremy Cohen"/>
  <p:cmAuthor clrIdx="1" id="1" initials="" lastIdx="3" name="Surya J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5BA688-6C37-4533-9C54-91D028480337}">
  <a:tblStyle styleId="{255BA688-6C37-4533-9C54-91D0284803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Tahoma-regular.fntdata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85" Type="http://schemas.openxmlformats.org/officeDocument/2006/relationships/font" Target="fonts/Tahoma-bold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19T10:10:01.523">
    <p:pos x="6000" y="0"/>
    <p:text>How is this different than attention? (self-attention vs attention in this example) 
Also, why "efficient"?</p:text>
  </p:cm>
  <p:cm authorId="1" idx="1" dt="2022-09-19T10:10:01.523">
    <p:pos x="6000" y="0"/>
    <p:text>A typo, copy paste error in the title card. Apologies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9-19T11:10:30.862">
    <p:pos x="240" y="495"/>
    <p:text>This YouTube channel is gold. Thanks for sharing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9-19T10:10:32.372">
    <p:pos x="1262" y="1384"/>
    <p:text>So these 2 are shown in the wrong order right?</p:text>
  </p:cm>
  <p:cm authorId="1" idx="2" dt="2022-09-19T10:10:32.372">
    <p:pos x="1262" y="1384"/>
    <p:text>Yes, my mistake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9-30T13:54:23.538">
    <p:pos x="6000" y="0"/>
    <p:text>Is this Overlap Patch Merging or Overlap Patch Embedding?</p:text>
  </p:cm>
  <p:cm authorId="0" idx="5" dt="2022-09-30T12:07:39.823">
    <p:pos x="6000" y="0"/>
    <p:text>And what would be the difference?</p:text>
  </p:cm>
  <p:cm authorId="0" idx="6" dt="2022-09-30T13:54:23.538">
    <p:pos x="6000" y="0"/>
    <p:text>Got it, embeddings is just the first time, and merging is after every transformer block before going to the next.
So I would guess the image represents embeddings, and merging would be on attention maps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9-19T10:12:00.618">
    <p:pos x="2828" y="723"/>
    <p:text>If I got this right, the total key is a cube of size 64x64x64 ?</p:text>
  </p:cm>
  <p:cm authorId="1" idx="3" dt="2022-09-19T10:12:00.618">
    <p:pos x="2828" y="723"/>
    <p:text>Nope, Here in this case, Key is 8 x 8 x 64, which is reshaped as 64 x 64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de2f99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ede2f99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36df67f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36df67f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b9620d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eb9620d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b36df6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b36df6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36df67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36df67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36df67f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36df67f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e5bf15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2e5bf15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b9620d4d_7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b9620d4d_7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b9620d4d_7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b9620d4d_7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38307c4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e38307c4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b9620d4d_7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b9620d4d_7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e5bf15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e5bf15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b170adf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b170ad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38307c46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e38307c4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b9620d4d_7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b9620d4d_7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38307c4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e38307c4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38307c4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38307c4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e38307c46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e38307c46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38307c4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38307c4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38307c4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e38307c4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e38307c4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e38307c4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e38307c46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e38307c4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a5bbb7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a5bbb7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38307c46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38307c46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e38307c4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e38307c4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e38307c46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e38307c46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41352cd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e41352cd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5b6ad58c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5b6ad58c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5b6ad58c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5b6ad58c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5b6ad58c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5b6ad58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5b6ad58c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5b6ad58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5b6ad5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5b6ad5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5b6ad58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5b6ad58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937cfc9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937cfc9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b6ad58c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5b6ad58c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b6ad58c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5b6ad58c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5b6ad58c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5b6ad58c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5b6ad58c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5b6ad58c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5b6ad58c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5b6ad58c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5b6ad58c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5b6ad58c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ede2f993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ede2f993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5b6ad58c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5b6ad58c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e38307c46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e38307c46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e38307c46_40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3e38307c46_40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2e5bf15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2e5bf1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3e41352cd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3e41352cd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ede2f9939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ede2f9939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e41352cd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e41352cd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3e41352cd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3e41352cd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5d47771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5d47771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634d3ead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634d3ead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e41352cd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3e41352cd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e41352cd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e41352cd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3eb9620d4d_7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3eb9620d4d_7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32e5bf15d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32e5bf15d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2e5bf15d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2e5bf15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eb9620d4d_7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eb9620d4d_7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eb9620d4d_74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3eb9620d4d_74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3e38307c4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3e38307c4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3eb9620d4d_74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3eb9620d4d_74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e38307c4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e38307c4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e38307c4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3e38307c4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3eb9620d4d_74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3eb9620d4d_7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3eb9620d4d_74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3eb9620d4d_74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3e38307c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3e38307c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3e38307c46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3e38307c46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b9620d4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b9620d4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3e38307c4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3e38307c4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3e38307c46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3e38307c46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3e38307c46_4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3e38307c46_4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fede2f9939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fede2f9939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fede2f9939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fede2f9939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fede2f9939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fede2f9939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3e41352cd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3e41352cd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e5bf15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2e5bf15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b9620d4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eb9620d4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owardsdatascience.com/a-comprehensive-introduction-to-different-types-of-convolutions-in-deep-learning-669281e58215" TargetMode="External"/><Relationship Id="rId4" Type="http://schemas.openxmlformats.org/officeDocument/2006/relationships/hyperlink" Target="https://towardsdatascience.com/a-basic-introduction-to-separable-convolutions-b99ec3102728" TargetMode="External"/><Relationship Id="rId11" Type="http://schemas.openxmlformats.org/officeDocument/2006/relationships/hyperlink" Target="https://stackoverflow.com/questions/64284755/what-is-the-upsampling-method-called-area-used-for" TargetMode="External"/><Relationship Id="rId10" Type="http://schemas.openxmlformats.org/officeDocument/2006/relationships/hyperlink" Target="https://github.com/christianversloot/machine-learning-articles/blob/main/how-to-use-upsample-for-upsampling-with-pytorch.md" TargetMode="External"/><Relationship Id="rId12" Type="http://schemas.openxmlformats.org/officeDocument/2006/relationships/hyperlink" Target="https://discuss.pytorch.org/t/which-function-is-better-for-upsampling-upsampling-or-interpolate/21811/7" TargetMode="External"/><Relationship Id="rId9" Type="http://schemas.openxmlformats.org/officeDocument/2006/relationships/hyperlink" Target="https://distill.pub/2016/deconv-checkerboard/" TargetMode="External"/><Relationship Id="rId5" Type="http://schemas.openxmlformats.org/officeDocument/2006/relationships/hyperlink" Target="https://arxiv.org/pdf/1603.07285.pdf" TargetMode="External"/><Relationship Id="rId6" Type="http://schemas.openxmlformats.org/officeDocument/2006/relationships/hyperlink" Target="https://www.youtube.com/watch?v=gmr18xg4wTg" TargetMode="External"/><Relationship Id="rId7" Type="http://schemas.openxmlformats.org/officeDocument/2006/relationships/hyperlink" Target="https://pytorch.org/docs/stable/generated/torch.nn.Upsample" TargetMode="External"/><Relationship Id="rId8" Type="http://schemas.openxmlformats.org/officeDocument/2006/relationships/hyperlink" Target="https://pytorch.org/docs/stable/generated/torch.nn.functional.interpolate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paperswithcode.com/dataset/cityscapes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arxiv.org/pdf/2006.14822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2006.14822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2006.14822.pdf" TargetMode="External"/><Relationship Id="rId4" Type="http://schemas.openxmlformats.org/officeDocument/2006/relationships/hyperlink" Target="https://smp.readthedocs.io/en/latest/losses.html" TargetMode="External"/><Relationship Id="rId5" Type="http://schemas.openxmlformats.org/officeDocument/2006/relationships/hyperlink" Target="https://medium.com/@junma11/loss-functions-for-medical-image-segmentation-a-taxonomy-cefa5292eec0#:~:text=Generalized%20Dice%20loss%20is%20the,hard%20cases%20with%20low%20probabilities." TargetMode="External"/><Relationship Id="rId6" Type="http://schemas.openxmlformats.org/officeDocument/2006/relationships/hyperlink" Target="https://becominghuman.ai/investigating-focal-and-dice-loss-for-the-kaggle-2018-data-science-bowl-65fb9af4f36c" TargetMode="External"/><Relationship Id="rId7" Type="http://schemas.openxmlformats.org/officeDocument/2006/relationships/hyperlink" Target="https://medium.com/swlh/understanding-focal-loss-for-pixel-level-classification-in-convolutional-neural-networks-720f19f431b1" TargetMode="External"/><Relationship Id="rId8" Type="http://schemas.openxmlformats.org/officeDocument/2006/relationships/hyperlink" Target="https://github.com/Hsuxu/Loss_ToolBox-PyTorch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istill.pub/2016/deconv-checkerboard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hyperlink" Target="https://arxiv.org/abs/1612.01105" TargetMode="External"/><Relationship Id="rId5" Type="http://schemas.openxmlformats.org/officeDocument/2006/relationships/image" Target="../media/image22.png"/><Relationship Id="rId6" Type="http://schemas.openxmlformats.org/officeDocument/2006/relationships/hyperlink" Target="https://arxiv.org/abs/1612.01105" TargetMode="External"/><Relationship Id="rId7" Type="http://schemas.openxmlformats.org/officeDocument/2006/relationships/hyperlink" Target="https://arxiv.org/abs/1612.01105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hyperlink" Target="https://arxiv.org/abs/1612.0110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2.png"/><Relationship Id="rId13" Type="http://schemas.openxmlformats.org/officeDocument/2006/relationships/image" Target="../media/image39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5" Type="http://schemas.openxmlformats.org/officeDocument/2006/relationships/image" Target="../media/image40.png"/><Relationship Id="rId14" Type="http://schemas.openxmlformats.org/officeDocument/2006/relationships/image" Target="../media/image48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612.0314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aneryee-studio.medium.com/deep-understanding-tesla-fsd-part-1-hydranet-1b46106d57" TargetMode="External"/><Relationship Id="rId4" Type="http://schemas.openxmlformats.org/officeDocument/2006/relationships/image" Target="../media/image51.png"/><Relationship Id="rId5" Type="http://schemas.openxmlformats.org/officeDocument/2006/relationships/hyperlink" Target="https://arxiv.org/abs/1911.09070v7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j0z4FweCy4M" TargetMode="External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hyperlink" Target="https://arxiv.org/abs/1706.05587" TargetMode="External"/><Relationship Id="rId5" Type="http://schemas.openxmlformats.org/officeDocument/2006/relationships/hyperlink" Target="https://arxiv.org/abs/1706.0558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abs/1706.05587" TargetMode="External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1802.02611" TargetMode="External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1.xml"/><Relationship Id="rId4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hyperlink" Target="http://nlp.seas.harvard.edu/annotated-transformer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2.xml"/><Relationship Id="rId4" Type="http://schemas.openxmlformats.org/officeDocument/2006/relationships/hyperlink" Target="https://jalammar.github.io/illustrated-transformer/" TargetMode="External"/><Relationship Id="rId9" Type="http://schemas.openxmlformats.org/officeDocument/2006/relationships/hyperlink" Target="https://www.youtube.com/watch?v=0SmNEp4zTpc" TargetMode="External"/><Relationship Id="rId5" Type="http://schemas.openxmlformats.org/officeDocument/2006/relationships/hyperlink" Target="https://www.youtube.com/watch?v=mMa2PmYJlCo&amp;t=62s" TargetMode="External"/><Relationship Id="rId6" Type="http://schemas.openxmlformats.org/officeDocument/2006/relationships/hyperlink" Target="https://github.com/ashishpatel26/Andrew-NG-Notes/blob/master/andrewng-p-5-sequence-models.md" TargetMode="External"/><Relationship Id="rId7" Type="http://schemas.openxmlformats.org/officeDocument/2006/relationships/hyperlink" Target="https://www.geogebra.org/m/Yu6869By" TargetMode="External"/><Relationship Id="rId8" Type="http://schemas.openxmlformats.org/officeDocument/2006/relationships/hyperlink" Target="https://github.com/bentrevett/pytorch-seq2seq/blob/master/6%20-%20Attention%20is%20All%20You%20Need.ipynb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3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comments" Target="../comments/comment4.xml"/><Relationship Id="rId4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5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image" Target="../media/image73.png"/><Relationship Id="rId9" Type="http://schemas.openxmlformats.org/officeDocument/2006/relationships/image" Target="../media/image80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66.png"/><Relationship Id="rId8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towardsdatascience.com/a-comprehensive-introduction-to-different-types-of-convolutions-in-deep-learning-669281e58215" TargetMode="External"/><Relationship Id="rId9" Type="http://schemas.openxmlformats.org/officeDocument/2006/relationships/hyperlink" Target="https://leimao.github.io/article/Neural-Networks-Quantization/" TargetMode="External"/><Relationship Id="rId5" Type="http://schemas.openxmlformats.org/officeDocument/2006/relationships/hyperlink" Target="https://arxiv.org/abs/1603.07285" TargetMode="External"/><Relationship Id="rId6" Type="http://schemas.openxmlformats.org/officeDocument/2006/relationships/hyperlink" Target="https://arxiv.org/abs/1603.07285" TargetMode="External"/><Relationship Id="rId7" Type="http://schemas.openxmlformats.org/officeDocument/2006/relationships/hyperlink" Target="https://arxiv.org/abs/1603.07285" TargetMode="External"/><Relationship Id="rId8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Relationship Id="rId5" Type="http://schemas.openxmlformats.org/officeDocument/2006/relationships/image" Target="../media/image84.png"/><Relationship Id="rId6" Type="http://schemas.openxmlformats.org/officeDocument/2006/relationships/hyperlink" Target="https://arxiv.org/abs/2105.15203" TargetMode="Externa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image" Target="../media/image96.png"/><Relationship Id="rId13" Type="http://schemas.openxmlformats.org/officeDocument/2006/relationships/image" Target="../media/image89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5.png"/><Relationship Id="rId15" Type="http://schemas.openxmlformats.org/officeDocument/2006/relationships/image" Target="../media/image93.png"/><Relationship Id="rId14" Type="http://schemas.openxmlformats.org/officeDocument/2006/relationships/image" Target="../media/image88.png"/><Relationship Id="rId16" Type="http://schemas.openxmlformats.org/officeDocument/2006/relationships/image" Target="../media/image94.png"/><Relationship Id="rId5" Type="http://schemas.openxmlformats.org/officeDocument/2006/relationships/image" Target="../media/image79.png"/><Relationship Id="rId6" Type="http://schemas.openxmlformats.org/officeDocument/2006/relationships/image" Target="../media/image86.png"/><Relationship Id="rId7" Type="http://schemas.openxmlformats.org/officeDocument/2006/relationships/image" Target="../media/image81.png"/><Relationship Id="rId8" Type="http://schemas.openxmlformats.org/officeDocument/2006/relationships/image" Target="../media/image8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5.png"/><Relationship Id="rId4" Type="http://schemas.openxmlformats.org/officeDocument/2006/relationships/hyperlink" Target="https://arxiv.org/abs/2109.03814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facebookresearch/dino" TargetMode="External"/><Relationship Id="rId4" Type="http://schemas.openxmlformats.org/officeDocument/2006/relationships/hyperlink" Target="https://www.youtube.com/watch?v=mMa2PmYJlCo&amp;t=58s" TargetMode="External"/><Relationship Id="rId9" Type="http://schemas.openxmlformats.org/officeDocument/2006/relationships/hyperlink" Target="https://github.com/facebookresearch/dino" TargetMode="External"/><Relationship Id="rId5" Type="http://schemas.openxmlformats.org/officeDocument/2006/relationships/hyperlink" Target="https://jacobgil.github.io/deeplearning/vision-transformer-explainability" TargetMode="External"/><Relationship Id="rId6" Type="http://schemas.openxmlformats.org/officeDocument/2006/relationships/hyperlink" Target="https://github.com/lucidrains/vit-pytorch" TargetMode="External"/><Relationship Id="rId7" Type="http://schemas.openxmlformats.org/officeDocument/2006/relationships/hyperlink" Target="https://github.com/hila-chefer/Transformer-Explainability" TargetMode="External"/><Relationship Id="rId8" Type="http://schemas.openxmlformats.org/officeDocument/2006/relationships/image" Target="../media/image9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9.png"/><Relationship Id="rId4" Type="http://schemas.openxmlformats.org/officeDocument/2006/relationships/image" Target="../media/image104.png"/><Relationship Id="rId5" Type="http://schemas.openxmlformats.org/officeDocument/2006/relationships/image" Target="../media/image10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watch?v=fEVyfT-gLqQ&amp;t=81s" TargetMode="External"/></Relationships>
</file>

<file path=ppt/slides/_rels/slide56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zsef123/PointRend-PyTorch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yassouali/pytorch-segmentation" TargetMode="External"/><Relationship Id="rId4" Type="http://schemas.openxmlformats.org/officeDocument/2006/relationships/hyperlink" Target="https://github.com/qubvel/segmentation_models.pytorch" TargetMode="External"/><Relationship Id="rId9" Type="http://schemas.openxmlformats.org/officeDocument/2006/relationships/hyperlink" Target="https://github.com/arogozhnikov/einops" TargetMode="External"/><Relationship Id="rId5" Type="http://schemas.openxmlformats.org/officeDocument/2006/relationships/hyperlink" Target="https://github.com/meetps/pytorch-semseg" TargetMode="External"/><Relationship Id="rId6" Type="http://schemas.openxmlformats.org/officeDocument/2006/relationships/hyperlink" Target="https://github.com/SegmentationBLWX/sssegmentation" TargetMode="External"/><Relationship Id="rId7" Type="http://schemas.openxmlformats.org/officeDocument/2006/relationships/hyperlink" Target="https://github.com/AllentDan/LibtorchSegmentation" TargetMode="External"/><Relationship Id="rId8" Type="http://schemas.openxmlformats.org/officeDocument/2006/relationships/hyperlink" Target="https://github.com/open-mmlab/mmsegmentation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612.01105" TargetMode="External"/><Relationship Id="rId10" Type="http://schemas.openxmlformats.org/officeDocument/2006/relationships/hyperlink" Target="https://arxiv.org/abs/2001.05566" TargetMode="External"/><Relationship Id="rId13" Type="http://schemas.openxmlformats.org/officeDocument/2006/relationships/hyperlink" Target="https://arxiv.org/abs/1706.03762" TargetMode="External"/><Relationship Id="rId12" Type="http://schemas.openxmlformats.org/officeDocument/2006/relationships/hyperlink" Target="https://arxiv.org/abs/2105.15203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rxiv.org/pdf/1603.07285.pdf" TargetMode="External"/><Relationship Id="rId4" Type="http://schemas.openxmlformats.org/officeDocument/2006/relationships/hyperlink" Target="https://arxiv.org/abs/1911.09070v7" TargetMode="External"/><Relationship Id="rId9" Type="http://schemas.openxmlformats.org/officeDocument/2006/relationships/hyperlink" Target="https://arxiv.org/abs/1612.03144" TargetMode="External"/><Relationship Id="rId15" Type="http://schemas.openxmlformats.org/officeDocument/2006/relationships/hyperlink" Target="https://arxiv.org/abs/1505.04597" TargetMode="External"/><Relationship Id="rId14" Type="http://schemas.openxmlformats.org/officeDocument/2006/relationships/hyperlink" Target="https://arxiv.org/abs/2101.01169" TargetMode="External"/><Relationship Id="rId17" Type="http://schemas.openxmlformats.org/officeDocument/2006/relationships/hyperlink" Target="https://arxiv.org/abs/1912.08193" TargetMode="External"/><Relationship Id="rId16" Type="http://schemas.openxmlformats.org/officeDocument/2006/relationships/hyperlink" Target="https://arxiv.org/abs/2010.11929" TargetMode="External"/><Relationship Id="rId5" Type="http://schemas.openxmlformats.org/officeDocument/2006/relationships/hyperlink" Target="https://arxiv.org/abs/1706.05587" TargetMode="External"/><Relationship Id="rId6" Type="http://schemas.openxmlformats.org/officeDocument/2006/relationships/hyperlink" Target="https://arxiv.org/abs/1802.02611" TargetMode="External"/><Relationship Id="rId7" Type="http://schemas.openxmlformats.org/officeDocument/2006/relationships/hyperlink" Target="https://arxiv.org/abs/1511.07122" TargetMode="External"/><Relationship Id="rId8" Type="http://schemas.openxmlformats.org/officeDocument/2006/relationships/hyperlink" Target="https://arxiv.org/abs/1411.4038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1603.07285v1?hl=JA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9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Relationship Id="rId4" Type="http://schemas.openxmlformats.org/officeDocument/2006/relationships/image" Target="../media/image100.png"/><Relationship Id="rId5" Type="http://schemas.openxmlformats.org/officeDocument/2006/relationships/image" Target="../media/image9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Relationship Id="rId5" Type="http://schemas.openxmlformats.org/officeDocument/2006/relationships/image" Target="../media/image84.png"/><Relationship Id="rId6" Type="http://schemas.openxmlformats.org/officeDocument/2006/relationships/hyperlink" Target="https://arxiv.org/abs/2105.1520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arxiv.org/abs/1511.071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IMAGE SEGMENTATION 2.0</a:t>
            </a:r>
            <a:endParaRPr b="1" sz="3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Depthwise Separable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50" y="3241025"/>
            <a:ext cx="7437049" cy="15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587750" y="46122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88450" y="893525"/>
            <a:ext cx="77856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Depthwise + Pointwise convolutions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in Mobilenet, Xception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&lt;&lt; Less number of parameters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to get similar performance at less FLOPs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for types of convolutions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00525" y="986200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/>
              </a:rPr>
              <a:t>Medium post on different types of convolutions in DL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Separable convolutions intro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Arithmetic on convolutions arXiv paper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NPTEL lecture on Atrous convolutions and Transposed convolutions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Pytorch Upsample docs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torch nn functional interpolate</a:t>
            </a:r>
            <a:endParaRPr sz="1050"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9"/>
              </a:rPr>
              <a:t>Deconvolution and checkerboard artifacts blog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0"/>
              </a:rPr>
              <a:t>How to use upsampling in pytorch gitpost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1"/>
              </a:rPr>
              <a:t>Upsampling SO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2"/>
              </a:rPr>
              <a:t>Functional.interpolate vs nn.Upsample Pytorch forum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</a:t>
            </a: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867775"/>
            <a:ext cx="75462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Semantic segmentation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datasets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-&gt; generally 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imbalanced</a:t>
            </a:r>
            <a:r>
              <a:rPr lang="en" sz="1400">
                <a:latin typeface="Tahoma"/>
                <a:ea typeface="Tahoma"/>
                <a:cs typeface="Tahoma"/>
                <a:sym typeface="Tahoma"/>
              </a:rPr>
              <a:t>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Background class dominance / Rare but important classes. Eg : lampposts, bicycle etc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Loss function must be able to handle class imbalance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Similar in medical image processing too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75" y="2224750"/>
            <a:ext cx="4611026" cy="2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255475" y="460897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101" y="2440325"/>
            <a:ext cx="3720500" cy="17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6742500" y="421332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4319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{255BA688-6C37-4533-9C54-91D028480337}</a:tableStyleId>
              </a:tblPr>
              <a:tblGrid>
                <a:gridCol w="1947025"/>
                <a:gridCol w="6289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Loss function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case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Binary Cross-Entropy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Works best in equal data distribution among classes scenarios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Cross 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version with option for weights for different classes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Focal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Highly-imbalanced dataset, down-weight the contribution of easy examples, enabling model to learn hard examples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6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Dice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Inspired from Dice Coefficient, a metric to evaluate segmentation results.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Suitable for very imbalanced datasets too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Tversky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Dice Coefficient. Add weight to False positives and False negatives.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Focal Tversky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Tversky loss with focus on hard examples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6" name="Google Shape;146;p25"/>
          <p:cNvSpPr txBox="1"/>
          <p:nvPr/>
        </p:nvSpPr>
        <p:spPr>
          <a:xfrm>
            <a:off x="3887163" y="4548575"/>
            <a:ext cx="13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Reference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867775"/>
            <a:ext cx="75462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Survey of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Segmentation models pytorch loss functions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Blog post on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Focal and Dice loss comparison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Focal Loss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Loss functions Pytorch implementation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Segmentation Architectures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59300" y="3552825"/>
            <a:ext cx="2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1690600"/>
            <a:ext cx="2093150" cy="1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00" y="1982050"/>
            <a:ext cx="1388225" cy="11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488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8"/>
          <p:cNvCxnSpPr>
            <a:stCxn id="164" idx="3"/>
            <a:endCxn id="166" idx="1"/>
          </p:cNvCxnSpPr>
          <p:nvPr/>
        </p:nvCxnSpPr>
        <p:spPr>
          <a:xfrm>
            <a:off x="2293250" y="2559862"/>
            <a:ext cx="5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8"/>
          <p:cNvCxnSpPr>
            <a:stCxn id="166" idx="3"/>
            <a:endCxn id="165" idx="1"/>
          </p:cNvCxnSpPr>
          <p:nvPr/>
        </p:nvCxnSpPr>
        <p:spPr>
          <a:xfrm>
            <a:off x="3802763" y="2559862"/>
            <a:ext cx="4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375" y="2088375"/>
            <a:ext cx="1190625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>
            <a:stCxn id="171" idx="3"/>
            <a:endCxn id="169" idx="1"/>
          </p:cNvCxnSpPr>
          <p:nvPr/>
        </p:nvCxnSpPr>
        <p:spPr>
          <a:xfrm>
            <a:off x="6990037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762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>
            <a:stCxn id="165" idx="3"/>
            <a:endCxn id="171" idx="1"/>
          </p:cNvCxnSpPr>
          <p:nvPr/>
        </p:nvCxnSpPr>
        <p:spPr>
          <a:xfrm>
            <a:off x="5598425" y="2559862"/>
            <a:ext cx="4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8"/>
          <p:cNvSpPr txBox="1"/>
          <p:nvPr/>
        </p:nvSpPr>
        <p:spPr>
          <a:xfrm>
            <a:off x="4402925" y="3552825"/>
            <a:ext cx="25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CLASSIFIER HEAD</a:t>
            </a:r>
            <a:endParaRPr b="1" sz="12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626625" y="1769975"/>
            <a:ext cx="6077100" cy="14955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24600" y="893525"/>
            <a:ext cx="89193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First network to propose end to end training for segmentation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Replaced classification network fc layers with conv layers, hence can accept arbitrary input size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post / preprocessing methods.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 VGG16, GoogLeNet and AlexNet backbones with final layers modified to output n-class channels.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Latest versions use resnet backbones (</a:t>
            </a: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fcn_resnet50 or fcn_resnet101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Originally used 1x1 convolutions with transposed convolutions after backbone to give 32x downsampled image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VGGNet with skip connections to get FCN-16 and FCN-8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889125"/>
            <a:ext cx="8839199" cy="20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24600" y="893525"/>
            <a:ext cx="3474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Popular in Medical image segmentation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Encoder-Decoder architecture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Skip-connections to improve boundary prediction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Extensive use of data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augmentation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Weighted loss function to counter class imbalance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Learned upsampling (Transposed convolutions)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Transposed convolutions introduces checkerboard like artifacts - 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Distill blog post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100" y="445014"/>
            <a:ext cx="5243601" cy="411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5" y="2571750"/>
            <a:ext cx="3341576" cy="1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- Double Conv block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95" name="Google Shape;195;p31"/>
          <p:cNvGrpSpPr/>
          <p:nvPr/>
        </p:nvGrpSpPr>
        <p:grpSpPr>
          <a:xfrm>
            <a:off x="370325" y="1651925"/>
            <a:ext cx="8696325" cy="1839638"/>
            <a:chOff x="266625" y="1226488"/>
            <a:chExt cx="8696325" cy="1839638"/>
          </a:xfrm>
        </p:grpSpPr>
        <p:cxnSp>
          <p:nvCxnSpPr>
            <p:cNvPr id="196" name="Google Shape;196;p31"/>
            <p:cNvCxnSpPr>
              <a:stCxn id="197" idx="3"/>
              <a:endCxn id="198" idx="1"/>
            </p:cNvCxnSpPr>
            <p:nvPr/>
          </p:nvCxnSpPr>
          <p:spPr>
            <a:xfrm>
              <a:off x="1721500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9" name="Google Shape;199;p31"/>
            <p:cNvCxnSpPr>
              <a:stCxn id="198" idx="3"/>
              <a:endCxn id="200" idx="1"/>
            </p:cNvCxnSpPr>
            <p:nvPr/>
          </p:nvCxnSpPr>
          <p:spPr>
            <a:xfrm>
              <a:off x="3054081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1" name="Google Shape;201;p31"/>
            <p:cNvCxnSpPr>
              <a:stCxn id="200" idx="3"/>
              <a:endCxn id="202" idx="1"/>
            </p:cNvCxnSpPr>
            <p:nvPr/>
          </p:nvCxnSpPr>
          <p:spPr>
            <a:xfrm>
              <a:off x="5380987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97" name="Google Shape;19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625" y="1555756"/>
              <a:ext cx="1454875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2123031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5613" y="1305431"/>
              <a:ext cx="1925375" cy="168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15100" y="1226488"/>
              <a:ext cx="1847850" cy="1839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 rotWithShape="1">
            <a:blip r:embed="rId4">
              <a:alphaModFix/>
            </a:blip>
            <a:srcRect b="9406" l="9058" r="6673" t="3417"/>
            <a:stretch/>
          </p:blipFill>
          <p:spPr>
            <a:xfrm>
              <a:off x="5782519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Google Shape;204;p31"/>
            <p:cNvCxnSpPr>
              <a:stCxn id="202" idx="3"/>
              <a:endCxn id="203" idx="1"/>
            </p:cNvCxnSpPr>
            <p:nvPr/>
          </p:nvCxnSpPr>
          <p:spPr>
            <a:xfrm>
              <a:off x="6713569" y="2146306"/>
              <a:ext cx="40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General Segmentation Issues</a:t>
            </a:r>
            <a:endParaRPr b="1" sz="14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24600" y="893525"/>
            <a:ext cx="89193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Semantic segmentation faces an inherent tension between semantics and location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information resolves what while local information resolves where.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 feature hierarchies jointly encode location and semantics in a local-to-global pyramid.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 define a novel “skip” architecture to combine deep, coarse, semantic information and shallow, fine, appearance information.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causes information loss, particularly around edges / boundaries</a:t>
            </a:r>
            <a:endParaRPr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results in coarse spatial output from input image (eg : 8x, 16x, 32x)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Objects present at Multi scale features at various distances / depths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Important to recognizing objects of different scale is critical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context prior of scene crucial to identifying object semantics</a:t>
            </a:r>
            <a:endParaRPr b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11" name="Google Shape;211;p32"/>
          <p:cNvGrpSpPr/>
          <p:nvPr/>
        </p:nvGrpSpPr>
        <p:grpSpPr>
          <a:xfrm>
            <a:off x="487501" y="1691400"/>
            <a:ext cx="8293450" cy="1869350"/>
            <a:chOff x="425276" y="1822925"/>
            <a:chExt cx="8293450" cy="1869350"/>
          </a:xfrm>
        </p:grpSpPr>
        <p:pic>
          <p:nvPicPr>
            <p:cNvPr id="212" name="Google Shape;21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276" y="1822925"/>
              <a:ext cx="8293450" cy="159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 txBox="1"/>
            <p:nvPr/>
          </p:nvSpPr>
          <p:spPr>
            <a:xfrm>
              <a:off x="2857501" y="3353575"/>
              <a:ext cx="342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Tahoma"/>
                  <a:ea typeface="Tahoma"/>
                  <a:cs typeface="Tahoma"/>
                  <a:sym typeface="Tahoma"/>
                  <a:hlinkClick r:id="rId4"/>
                </a:rPr>
                <a:t>Global context prior importance - from PSPNet paper</a:t>
              </a:r>
              <a:endParaRPr sz="10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87" y="3519425"/>
            <a:ext cx="6778213" cy="1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7427500" y="3906750"/>
            <a:ext cx="176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Confusion b/w class having less samples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- from PSPNet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Solves Global Prior context and different scales using Pyramid Pooling Module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Pyramid Pooling Module helps capture Multi-scale context from single image using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0925"/>
            <a:ext cx="87439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231125" y="4156475"/>
            <a:ext cx="17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PSPNet Architecture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9" name="Google Shape;229;p34"/>
          <p:cNvCxnSpPr>
            <a:stCxn id="230" idx="3"/>
            <a:endCxn id="231" idx="1"/>
          </p:cNvCxnSpPr>
          <p:nvPr/>
        </p:nvCxnSpPr>
        <p:spPr>
          <a:xfrm>
            <a:off x="1776875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4"/>
          <p:cNvCxnSpPr>
            <a:stCxn id="233" idx="3"/>
            <a:endCxn id="234" idx="1"/>
          </p:cNvCxnSpPr>
          <p:nvPr/>
        </p:nvCxnSpPr>
        <p:spPr>
          <a:xfrm>
            <a:off x="3341919" y="2494638"/>
            <a:ext cx="75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4"/>
          <p:cNvCxnSpPr>
            <a:stCxn id="234" idx="3"/>
            <a:endCxn id="236" idx="1"/>
          </p:cNvCxnSpPr>
          <p:nvPr/>
        </p:nvCxnSpPr>
        <p:spPr>
          <a:xfrm>
            <a:off x="4711381" y="2494638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4"/>
          <p:cNvCxnSpPr>
            <a:stCxn id="236" idx="3"/>
            <a:endCxn id="238" idx="1"/>
          </p:cNvCxnSpPr>
          <p:nvPr/>
        </p:nvCxnSpPr>
        <p:spPr>
          <a:xfrm>
            <a:off x="6465728" y="2494638"/>
            <a:ext cx="7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4025"/>
            <a:ext cx="1548275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47" y="1848125"/>
            <a:ext cx="1385900" cy="12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719" y="2188806"/>
            <a:ext cx="611662" cy="6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853" y="1932663"/>
            <a:ext cx="12858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1375" y="1784380"/>
            <a:ext cx="1548275" cy="142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290600" y="320490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232238" y="30566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7419975" y="3204900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5" y="1756475"/>
            <a:ext cx="1899424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5"/>
          <p:cNvGrpSpPr/>
          <p:nvPr/>
        </p:nvGrpSpPr>
        <p:grpSpPr>
          <a:xfrm>
            <a:off x="2426200" y="322331"/>
            <a:ext cx="1697525" cy="4821169"/>
            <a:chOff x="1969000" y="322331"/>
            <a:chExt cx="1697525" cy="4821169"/>
          </a:xfrm>
        </p:grpSpPr>
        <p:pic>
          <p:nvPicPr>
            <p:cNvPr id="249" name="Google Shape;2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5687" y="1454682"/>
              <a:ext cx="1024150" cy="91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7312" y="322331"/>
              <a:ext cx="840900" cy="798300"/>
            </a:xfrm>
            <a:prstGeom prst="parallelogram">
              <a:avLst>
                <a:gd fmla="val 1270" name="adj"/>
              </a:avLst>
            </a:prstGeom>
            <a:noFill/>
            <a:ln>
              <a:noFill/>
            </a:ln>
          </p:spPr>
        </p:pic>
        <p:pic>
          <p:nvPicPr>
            <p:cNvPr id="251" name="Google Shape;25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8475" y="2466821"/>
              <a:ext cx="1378575" cy="1251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69000" y="3679825"/>
              <a:ext cx="1697525" cy="146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35"/>
          <p:cNvGrpSpPr/>
          <p:nvPr/>
        </p:nvGrpSpPr>
        <p:grpSpPr>
          <a:xfrm>
            <a:off x="4492221" y="408343"/>
            <a:ext cx="1484009" cy="4629082"/>
            <a:chOff x="4198663" y="408343"/>
            <a:chExt cx="1484009" cy="4629082"/>
          </a:xfrm>
        </p:grpSpPr>
        <p:pic>
          <p:nvPicPr>
            <p:cNvPr id="254" name="Google Shape;254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02479" y="408343"/>
              <a:ext cx="676375" cy="62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81942" y="1534658"/>
              <a:ext cx="917450" cy="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10054" y="2647101"/>
              <a:ext cx="1061225" cy="89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98663" y="3785900"/>
              <a:ext cx="1484009" cy="125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35"/>
          <p:cNvGrpSpPr/>
          <p:nvPr/>
        </p:nvGrpSpPr>
        <p:grpSpPr>
          <a:xfrm>
            <a:off x="6420925" y="84775"/>
            <a:ext cx="1658650" cy="4983981"/>
            <a:chOff x="6344725" y="84775"/>
            <a:chExt cx="1658650" cy="4983981"/>
          </a:xfrm>
        </p:grpSpPr>
        <p:pic>
          <p:nvPicPr>
            <p:cNvPr id="259" name="Google Shape;25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05067" y="84775"/>
              <a:ext cx="1537965" cy="1273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443212" y="1336318"/>
              <a:ext cx="1461676" cy="1149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075" y="2481453"/>
              <a:ext cx="1537950" cy="122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344725" y="3754569"/>
              <a:ext cx="1658650" cy="1314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3" name="Google Shape;263;p35"/>
          <p:cNvCxnSpPr>
            <a:stCxn id="247" idx="3"/>
            <a:endCxn id="250" idx="5"/>
          </p:cNvCxnSpPr>
          <p:nvPr/>
        </p:nvCxnSpPr>
        <p:spPr>
          <a:xfrm flipH="1" rot="10800000">
            <a:off x="1992799" y="721400"/>
            <a:ext cx="866700" cy="1920900"/>
          </a:xfrm>
          <a:prstGeom prst="bentConnector3">
            <a:avLst>
              <a:gd fmla="val 214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4" name="Google Shape;264;p35"/>
          <p:cNvCxnSpPr>
            <a:stCxn id="247" idx="3"/>
            <a:endCxn id="249" idx="1"/>
          </p:cNvCxnSpPr>
          <p:nvPr/>
        </p:nvCxnSpPr>
        <p:spPr>
          <a:xfrm flipH="1" rot="10800000">
            <a:off x="1992799" y="1910900"/>
            <a:ext cx="770100" cy="731400"/>
          </a:xfrm>
          <a:prstGeom prst="bentConnector3">
            <a:avLst>
              <a:gd fmla="val 244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5" name="Google Shape;265;p35"/>
          <p:cNvCxnSpPr>
            <a:stCxn id="247" idx="3"/>
            <a:endCxn id="251" idx="1"/>
          </p:cNvCxnSpPr>
          <p:nvPr/>
        </p:nvCxnSpPr>
        <p:spPr>
          <a:xfrm>
            <a:off x="1992799" y="2642300"/>
            <a:ext cx="592800" cy="450300"/>
          </a:xfrm>
          <a:prstGeom prst="bentConnector3">
            <a:avLst>
              <a:gd fmla="val 309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" name="Google Shape;266;p35"/>
          <p:cNvCxnSpPr>
            <a:stCxn id="247" idx="3"/>
            <a:endCxn id="252" idx="1"/>
          </p:cNvCxnSpPr>
          <p:nvPr/>
        </p:nvCxnSpPr>
        <p:spPr>
          <a:xfrm>
            <a:off x="1992799" y="2642300"/>
            <a:ext cx="433500" cy="1769400"/>
          </a:xfrm>
          <a:prstGeom prst="bentConnector3">
            <a:avLst>
              <a:gd fmla="val 433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7" name="Google Shape;267;p35"/>
          <p:cNvCxnSpPr>
            <a:stCxn id="250" idx="2"/>
            <a:endCxn id="254" idx="1"/>
          </p:cNvCxnSpPr>
          <p:nvPr/>
        </p:nvCxnSpPr>
        <p:spPr>
          <a:xfrm>
            <a:off x="3690343" y="721481"/>
            <a:ext cx="12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5"/>
          <p:cNvCxnSpPr>
            <a:stCxn id="254" idx="3"/>
            <a:endCxn id="259" idx="1"/>
          </p:cNvCxnSpPr>
          <p:nvPr/>
        </p:nvCxnSpPr>
        <p:spPr>
          <a:xfrm>
            <a:off x="5572412" y="721481"/>
            <a:ext cx="9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5"/>
          <p:cNvCxnSpPr>
            <a:stCxn id="255" idx="3"/>
            <a:endCxn id="260" idx="1"/>
          </p:cNvCxnSpPr>
          <p:nvPr/>
        </p:nvCxnSpPr>
        <p:spPr>
          <a:xfrm>
            <a:off x="5692950" y="1910958"/>
            <a:ext cx="82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5"/>
          <p:cNvCxnSpPr>
            <a:stCxn id="249" idx="3"/>
            <a:endCxn id="255" idx="1"/>
          </p:cNvCxnSpPr>
          <p:nvPr/>
        </p:nvCxnSpPr>
        <p:spPr>
          <a:xfrm>
            <a:off x="3787037" y="1910958"/>
            <a:ext cx="9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5"/>
          <p:cNvCxnSpPr>
            <a:stCxn id="251" idx="3"/>
            <a:endCxn id="256" idx="1"/>
          </p:cNvCxnSpPr>
          <p:nvPr/>
        </p:nvCxnSpPr>
        <p:spPr>
          <a:xfrm>
            <a:off x="3964250" y="3092589"/>
            <a:ext cx="7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5"/>
          <p:cNvCxnSpPr>
            <a:stCxn id="256" idx="3"/>
            <a:endCxn id="261" idx="1"/>
          </p:cNvCxnSpPr>
          <p:nvPr/>
        </p:nvCxnSpPr>
        <p:spPr>
          <a:xfrm>
            <a:off x="5764837" y="3092589"/>
            <a:ext cx="71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5"/>
          <p:cNvCxnSpPr>
            <a:stCxn id="252" idx="3"/>
            <a:endCxn id="257" idx="1"/>
          </p:cNvCxnSpPr>
          <p:nvPr/>
        </p:nvCxnSpPr>
        <p:spPr>
          <a:xfrm>
            <a:off x="4123725" y="4411662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5"/>
          <p:cNvCxnSpPr>
            <a:stCxn id="257" idx="3"/>
            <a:endCxn id="262" idx="1"/>
          </p:cNvCxnSpPr>
          <p:nvPr/>
        </p:nvCxnSpPr>
        <p:spPr>
          <a:xfrm>
            <a:off x="5976229" y="4411662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5"/>
          <p:cNvSpPr txBox="1"/>
          <p:nvPr>
            <p:ph type="title"/>
          </p:nvPr>
        </p:nvSpPr>
        <p:spPr>
          <a:xfrm>
            <a:off x="254025" y="8477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Pyramid Pooling Module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 Detection faces similar problem of 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-scale objects and context resolving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Pyramid Networks (FPN) based models core to 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63" y="1600375"/>
            <a:ext cx="5145763" cy="31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2726450" y="4640425"/>
            <a:ext cx="221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Feature Pyramid Network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224600" y="893525"/>
            <a:ext cx="89193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BiFPN is a weighted bi-directional feature pyramid network proposed in the </a:t>
            </a:r>
            <a:r>
              <a:rPr b="1" i="1" lang="en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EfficientDet</a:t>
            </a: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paper. Main improvements over FPN :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the top-down feature fusion, it does fusion again from the bottom-up.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fusing features, BiFPN observes that since different input features are different resolutions, they usually contribute to the output feature unequally. So they add an additional weight for each input.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000" u="sng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 Medium post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" y="2180225"/>
            <a:ext cx="7207199" cy="24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3016800" y="4585125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BiFPN module in EfficientDet - Scalable and Efficient Object Detection 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420025" y="1700675"/>
            <a:ext cx="19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Tesla uses improved version of FPN -&gt; BiFPN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 BiFPN uses EfficientNet backbone, Tesla uses RegNet. But idea is same : </a:t>
            </a:r>
            <a:r>
              <a:rPr b="1"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Combine feature maps of different resolutions to identify multi-scale objects  </a:t>
            </a:r>
            <a:endParaRPr b="1" i="1"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744925" y="4543500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Tesla AI presentation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25" y="1825625"/>
            <a:ext cx="4852850" cy="2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93750" y="471800"/>
            <a:ext cx="89193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tries to address 2 main problems: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Decreasing resolution of feature map at each stage of model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object resolution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0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 does so using Atrous / Dilated convolutions in the feature backbone (Resnet / Xception)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1622925"/>
            <a:ext cx="7524505" cy="29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2979625" y="4618100"/>
            <a:ext cx="183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Atrous convolutions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 - 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also uses the Spatial Pyramid Pooling like in PSPNet but with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Different dilation rates allow to capture different scales of features w/0 additional parameters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3297625" y="350505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75" y="1099150"/>
            <a:ext cx="8503050" cy="24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22" name="Google Shape;322;p41"/>
          <p:cNvCxnSpPr>
            <a:stCxn id="323" idx="3"/>
            <a:endCxn id="324" idx="1"/>
          </p:cNvCxnSpPr>
          <p:nvPr/>
        </p:nvCxnSpPr>
        <p:spPr>
          <a:xfrm>
            <a:off x="1901285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1"/>
          <p:cNvCxnSpPr>
            <a:stCxn id="324" idx="3"/>
            <a:endCxn id="326" idx="1"/>
          </p:cNvCxnSpPr>
          <p:nvPr/>
        </p:nvCxnSpPr>
        <p:spPr>
          <a:xfrm>
            <a:off x="3580873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1"/>
          <p:cNvCxnSpPr>
            <a:stCxn id="326" idx="3"/>
            <a:endCxn id="328" idx="1"/>
          </p:cNvCxnSpPr>
          <p:nvPr/>
        </p:nvCxnSpPr>
        <p:spPr>
          <a:xfrm>
            <a:off x="4699761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1"/>
          <p:cNvCxnSpPr>
            <a:stCxn id="328" idx="3"/>
            <a:endCxn id="330" idx="1"/>
          </p:cNvCxnSpPr>
          <p:nvPr/>
        </p:nvCxnSpPr>
        <p:spPr>
          <a:xfrm>
            <a:off x="6419862" y="22764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1"/>
          <p:cNvSpPr txBox="1"/>
          <p:nvPr/>
        </p:nvSpPr>
        <p:spPr>
          <a:xfrm>
            <a:off x="2131550" y="31373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59306" y="3137325"/>
            <a:ext cx="14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004088" y="30903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6803275" y="3090375"/>
            <a:ext cx="161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5" y="1462519"/>
            <a:ext cx="1698360" cy="162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648" y="1665007"/>
            <a:ext cx="1206225" cy="122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236" y="1989871"/>
            <a:ext cx="645525" cy="57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124" y="1742124"/>
            <a:ext cx="1246738" cy="106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225" y="1519276"/>
            <a:ext cx="1527650" cy="15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Types of Convolutions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1680243" y="31336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603550" y="3133625"/>
            <a:ext cx="15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3x3 Conv (rate</a:t>
            </a:r>
            <a:r>
              <a:rPr b="1" lang="en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=12)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1438375" y="1256162"/>
            <a:ext cx="5878961" cy="1818425"/>
            <a:chOff x="2150450" y="1166287"/>
            <a:chExt cx="5878961" cy="1818425"/>
          </a:xfrm>
        </p:grpSpPr>
        <p:pic>
          <p:nvPicPr>
            <p:cNvPr id="343" name="Google Shape;34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0450" y="1166287"/>
              <a:ext cx="1983725" cy="181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8775" y="1756062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95000" y="1166287"/>
              <a:ext cx="1834411" cy="1818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6" name="Google Shape;346;p42"/>
            <p:cNvCxnSpPr>
              <a:stCxn id="343" idx="3"/>
              <a:endCxn id="344" idx="1"/>
            </p:cNvCxnSpPr>
            <p:nvPr/>
          </p:nvCxnSpPr>
          <p:spPr>
            <a:xfrm>
              <a:off x="4134175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7" name="Google Shape;347;p42"/>
            <p:cNvCxnSpPr>
              <a:stCxn id="344" idx="3"/>
              <a:endCxn id="345" idx="1"/>
            </p:cNvCxnSpPr>
            <p:nvPr/>
          </p:nvCxnSpPr>
          <p:spPr>
            <a:xfrm>
              <a:off x="5500400" y="2075500"/>
              <a:ext cx="69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48" name="Google Shape;348;p42"/>
          <p:cNvSpPr txBox="1"/>
          <p:nvPr/>
        </p:nvSpPr>
        <p:spPr>
          <a:xfrm>
            <a:off x="5606700" y="3133625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ASPP </a:t>
            </a: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Conv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architecture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293750" y="471800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makes use of two architectures: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 Decoder = Offers crisp boundary prediction and is faster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ASPP = Multi-scale features and flexible to modify</a:t>
            </a:r>
            <a:endParaRPr b="1" i="1" sz="10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5" y="1230575"/>
            <a:ext cx="6654200" cy="34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with Xception backbone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 propose modified Xception backbone to Resnet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Uses Atrous Depth-wise convolutions combining better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efficiency of Xception and flexibility of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0" y="1464825"/>
            <a:ext cx="8839200" cy="214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Transformer 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Encoder decoder in NLP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5" y="1292300"/>
            <a:ext cx="4098775" cy="24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875" y="1361713"/>
            <a:ext cx="4456400" cy="230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 in NLP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06" y="1101350"/>
            <a:ext cx="6435993" cy="333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47"/>
          <p:cNvCxnSpPr/>
          <p:nvPr/>
        </p:nvCxnSpPr>
        <p:spPr>
          <a:xfrm flipH="1">
            <a:off x="1973950" y="1522200"/>
            <a:ext cx="3614400" cy="667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7"/>
          <p:cNvCxnSpPr/>
          <p:nvPr/>
        </p:nvCxnSpPr>
        <p:spPr>
          <a:xfrm flipH="1">
            <a:off x="3162450" y="1529150"/>
            <a:ext cx="2453700" cy="6882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7"/>
          <p:cNvSpPr txBox="1"/>
          <p:nvPr/>
        </p:nvSpPr>
        <p:spPr>
          <a:xfrm>
            <a:off x="16612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w1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28284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w2</a:t>
            </a:r>
            <a:endParaRPr b="1">
              <a:solidFill>
                <a:srgbClr val="4A86E8"/>
              </a:solidFill>
            </a:endParaRPr>
          </a:p>
        </p:txBody>
      </p:sp>
      <p:cxnSp>
        <p:nvCxnSpPr>
          <p:cNvPr id="387" name="Google Shape;387;p47"/>
          <p:cNvCxnSpPr/>
          <p:nvPr/>
        </p:nvCxnSpPr>
        <p:spPr>
          <a:xfrm flipH="1">
            <a:off x="4246850" y="1556950"/>
            <a:ext cx="1355400" cy="653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7"/>
          <p:cNvSpPr txBox="1"/>
          <p:nvPr/>
        </p:nvSpPr>
        <p:spPr>
          <a:xfrm>
            <a:off x="39400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w3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Self Attention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75" y="1041550"/>
            <a:ext cx="3105345" cy="36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570" y="965925"/>
            <a:ext cx="5112479" cy="337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Query, Key and Value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75" y="1055575"/>
            <a:ext cx="18002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375" y="1021675"/>
            <a:ext cx="5675048" cy="25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/>
          <p:nvPr/>
        </p:nvSpPr>
        <p:spPr>
          <a:xfrm>
            <a:off x="2131075" y="3594400"/>
            <a:ext cx="301800" cy="27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50"/>
          <p:cNvGrpSpPr/>
          <p:nvPr/>
        </p:nvGrpSpPr>
        <p:grpSpPr>
          <a:xfrm>
            <a:off x="716625" y="4274875"/>
            <a:ext cx="997100" cy="273000"/>
            <a:chOff x="1250025" y="1531675"/>
            <a:chExt cx="997100" cy="273000"/>
          </a:xfrm>
        </p:grpSpPr>
        <p:sp>
          <p:nvSpPr>
            <p:cNvPr id="409" name="Google Shape;409;p50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50"/>
          <p:cNvGrpSpPr/>
          <p:nvPr/>
        </p:nvGrpSpPr>
        <p:grpSpPr>
          <a:xfrm>
            <a:off x="1783425" y="4274875"/>
            <a:ext cx="997100" cy="273000"/>
            <a:chOff x="1250025" y="1531675"/>
            <a:chExt cx="997100" cy="273000"/>
          </a:xfrm>
        </p:grpSpPr>
        <p:sp>
          <p:nvSpPr>
            <p:cNvPr id="413" name="Google Shape;413;p50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50"/>
          <p:cNvGrpSpPr/>
          <p:nvPr/>
        </p:nvGrpSpPr>
        <p:grpSpPr>
          <a:xfrm>
            <a:off x="2850225" y="4274875"/>
            <a:ext cx="997100" cy="273000"/>
            <a:chOff x="1250025" y="1531675"/>
            <a:chExt cx="997100" cy="273000"/>
          </a:xfrm>
        </p:grpSpPr>
        <p:sp>
          <p:nvSpPr>
            <p:cNvPr id="417" name="Google Shape;417;p50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50"/>
          <p:cNvSpPr txBox="1"/>
          <p:nvPr/>
        </p:nvSpPr>
        <p:spPr>
          <a:xfrm>
            <a:off x="1917625" y="3286600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8508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9176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29844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24" name="Google Shape;424;p50"/>
          <p:cNvCxnSpPr>
            <a:stCxn id="407" idx="2"/>
            <a:endCxn id="409" idx="0"/>
          </p:cNvCxnSpPr>
          <p:nvPr/>
        </p:nvCxnSpPr>
        <p:spPr>
          <a:xfrm flipH="1">
            <a:off x="8674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5" name="Google Shape;425;p50"/>
          <p:cNvCxnSpPr>
            <a:stCxn id="407" idx="2"/>
            <a:endCxn id="410" idx="0"/>
          </p:cNvCxnSpPr>
          <p:nvPr/>
        </p:nvCxnSpPr>
        <p:spPr>
          <a:xfrm flipH="1">
            <a:off x="12151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6" name="Google Shape;426;p50"/>
          <p:cNvCxnSpPr>
            <a:stCxn id="407" idx="2"/>
            <a:endCxn id="411" idx="0"/>
          </p:cNvCxnSpPr>
          <p:nvPr/>
        </p:nvCxnSpPr>
        <p:spPr>
          <a:xfrm flipH="1">
            <a:off x="15628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7" name="Google Shape;427;p50"/>
          <p:cNvCxnSpPr>
            <a:stCxn id="407" idx="2"/>
            <a:endCxn id="413" idx="0"/>
          </p:cNvCxnSpPr>
          <p:nvPr/>
        </p:nvCxnSpPr>
        <p:spPr>
          <a:xfrm flipH="1">
            <a:off x="19342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8" name="Google Shape;428;p50"/>
          <p:cNvCxnSpPr>
            <a:stCxn id="407" idx="2"/>
            <a:endCxn id="414" idx="0"/>
          </p:cNvCxnSpPr>
          <p:nvPr/>
        </p:nvCxnSpPr>
        <p:spPr>
          <a:xfrm>
            <a:off x="2281975" y="3867400"/>
            <a:ext cx="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9" name="Google Shape;429;p50"/>
          <p:cNvCxnSpPr>
            <a:stCxn id="407" idx="2"/>
            <a:endCxn id="415" idx="0"/>
          </p:cNvCxnSpPr>
          <p:nvPr/>
        </p:nvCxnSpPr>
        <p:spPr>
          <a:xfrm>
            <a:off x="2281975" y="3867400"/>
            <a:ext cx="3477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0" name="Google Shape;430;p50"/>
          <p:cNvCxnSpPr>
            <a:stCxn id="407" idx="2"/>
            <a:endCxn id="417" idx="0"/>
          </p:cNvCxnSpPr>
          <p:nvPr/>
        </p:nvCxnSpPr>
        <p:spPr>
          <a:xfrm>
            <a:off x="2281975" y="3867400"/>
            <a:ext cx="7191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1" name="Google Shape;431;p50"/>
          <p:cNvCxnSpPr>
            <a:stCxn id="407" idx="2"/>
            <a:endCxn id="418" idx="0"/>
          </p:cNvCxnSpPr>
          <p:nvPr/>
        </p:nvCxnSpPr>
        <p:spPr>
          <a:xfrm>
            <a:off x="2281975" y="3867400"/>
            <a:ext cx="1066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2" name="Google Shape;432;p50"/>
          <p:cNvCxnSpPr>
            <a:stCxn id="407" idx="2"/>
            <a:endCxn id="419" idx="0"/>
          </p:cNvCxnSpPr>
          <p:nvPr/>
        </p:nvCxnSpPr>
        <p:spPr>
          <a:xfrm>
            <a:off x="2281975" y="3867400"/>
            <a:ext cx="14145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433" name="Google Shape;433;p50"/>
          <p:cNvGrpSpPr/>
          <p:nvPr/>
        </p:nvGrpSpPr>
        <p:grpSpPr>
          <a:xfrm>
            <a:off x="6004300" y="4263388"/>
            <a:ext cx="1050700" cy="273000"/>
            <a:chOff x="1298950" y="1520188"/>
            <a:chExt cx="1050700" cy="273000"/>
          </a:xfrm>
        </p:grpSpPr>
        <p:sp>
          <p:nvSpPr>
            <p:cNvPr id="434" name="Google Shape;434;p50"/>
            <p:cNvSpPr/>
            <p:nvPr/>
          </p:nvSpPr>
          <p:spPr>
            <a:xfrm>
              <a:off x="12989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167340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20478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50"/>
          <p:cNvGrpSpPr/>
          <p:nvPr/>
        </p:nvGrpSpPr>
        <p:grpSpPr>
          <a:xfrm>
            <a:off x="7367300" y="4260513"/>
            <a:ext cx="1085988" cy="278750"/>
            <a:chOff x="1176238" y="1525925"/>
            <a:chExt cx="1085988" cy="278750"/>
          </a:xfrm>
        </p:grpSpPr>
        <p:sp>
          <p:nvSpPr>
            <p:cNvPr id="438" name="Google Shape;438;p50"/>
            <p:cNvSpPr/>
            <p:nvPr/>
          </p:nvSpPr>
          <p:spPr>
            <a:xfrm>
              <a:off x="1176238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1568338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1960425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50"/>
          <p:cNvSpPr txBox="1"/>
          <p:nvPr/>
        </p:nvSpPr>
        <p:spPr>
          <a:xfrm>
            <a:off x="6141975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4838650" y="4471675"/>
            <a:ext cx="62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7553300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44" name="Google Shape;444;p50"/>
          <p:cNvGrpSpPr/>
          <p:nvPr/>
        </p:nvGrpSpPr>
        <p:grpSpPr>
          <a:xfrm>
            <a:off x="4591740" y="4274875"/>
            <a:ext cx="1114512" cy="273000"/>
            <a:chOff x="1212248" y="1531675"/>
            <a:chExt cx="1072677" cy="273000"/>
          </a:xfrm>
        </p:grpSpPr>
        <p:sp>
          <p:nvSpPr>
            <p:cNvPr id="445" name="Google Shape;445;p50"/>
            <p:cNvSpPr/>
            <p:nvPr/>
          </p:nvSpPr>
          <p:spPr>
            <a:xfrm>
              <a:off x="1212248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1983126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48" name="Google Shape;448;p50"/>
          <p:cNvGraphicFramePr/>
          <p:nvPr/>
        </p:nvGraphicFramePr>
        <p:xfrm>
          <a:off x="45747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{255BA688-6C37-4533-9C54-91D028480337}</a:tableStyleId>
              </a:tblPr>
              <a:tblGrid>
                <a:gridCol w="382850"/>
                <a:gridCol w="382850"/>
                <a:gridCol w="382850"/>
              </a:tblGrid>
              <a:tr h="27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9" name="Google Shape;449;p50"/>
          <p:cNvGraphicFramePr/>
          <p:nvPr/>
        </p:nvGraphicFramePr>
        <p:xfrm>
          <a:off x="5955363" y="393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{255BA688-6C37-4533-9C54-91D028480337}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0" name="Google Shape;450;p50"/>
          <p:cNvGraphicFramePr/>
          <p:nvPr/>
        </p:nvGraphicFramePr>
        <p:xfrm>
          <a:off x="7336013" y="3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{255BA688-6C37-4533-9C54-91D028480337}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1" name="Google Shape;4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75" y="1191725"/>
            <a:ext cx="7794050" cy="1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Dot product attention intuition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8" name="Google Shape;458;p51"/>
          <p:cNvPicPr preferRelativeResize="0"/>
          <p:nvPr/>
        </p:nvPicPr>
        <p:blipFill rotWithShape="1">
          <a:blip r:embed="rId3">
            <a:alphaModFix/>
          </a:blip>
          <a:srcRect b="0" l="0" r="0" t="19348"/>
          <a:stretch/>
        </p:blipFill>
        <p:spPr>
          <a:xfrm>
            <a:off x="280000" y="1437175"/>
            <a:ext cx="8583999" cy="25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Commonly used Convolutions in segmentation</a:t>
            </a:r>
            <a:endParaRPr b="1" sz="202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Normal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Transposed convolution / Deconvolution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Depth-wise separable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4" name="Google Shape;4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25" y="1055574"/>
            <a:ext cx="2368575" cy="31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/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head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 b="0" l="0" r="0" t="10185"/>
          <a:stretch/>
        </p:blipFill>
        <p:spPr>
          <a:xfrm>
            <a:off x="220425" y="987050"/>
            <a:ext cx="8591600" cy="38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Transformer architecture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6" name="Google Shape;476;p54"/>
          <p:cNvPicPr preferRelativeResize="0"/>
          <p:nvPr/>
        </p:nvPicPr>
        <p:blipFill rotWithShape="1">
          <a:blip r:embed="rId3">
            <a:alphaModFix/>
          </a:blip>
          <a:srcRect b="0" l="12342" r="0" t="4030"/>
          <a:stretch/>
        </p:blipFill>
        <p:spPr>
          <a:xfrm>
            <a:off x="2958650" y="249950"/>
            <a:ext cx="3226699" cy="46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381425" y="787175"/>
            <a:ext cx="814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Intuitive explanation with great visualisations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Illustrated transformer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Visual explain mathematical operations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Visual guide to transformers and self attention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Andrew Ng Attention model notes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Dot product visualisatio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Pytorch implementation of Transforme</a:t>
            </a:r>
            <a:r>
              <a:rPr lang="en">
                <a:latin typeface="Tahoma"/>
                <a:ea typeface="Tahoma"/>
                <a:cs typeface="Tahoma"/>
                <a:sym typeface="Tahoma"/>
              </a:rPr>
              <a:t>r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Seq2Seq Attention model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Mathematical behind transformers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Lennart Svenson lectures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End to end training of transformer in Pytorch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0"/>
              </a:rPr>
              <a:t>Harvard NLP post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Vision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8" name="Google Shape;488;p56"/>
          <p:cNvSpPr txBox="1"/>
          <p:nvPr/>
        </p:nvSpPr>
        <p:spPr>
          <a:xfrm>
            <a:off x="224700" y="833225"/>
            <a:ext cx="8919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Transformers on images = Vision Transformer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Images separated into patches and each patch ~= word in sentence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Position encoding to represent order of sequence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Encoder - Decoder split. After Encoder, just MLP module as per target Task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9" name="Google Shape;4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075" y="1814100"/>
            <a:ext cx="5953256" cy="31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7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Architecture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5" name="Google Shape;495;p57"/>
          <p:cNvSpPr txBox="1"/>
          <p:nvPr/>
        </p:nvSpPr>
        <p:spPr>
          <a:xfrm>
            <a:off x="224700" y="833225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Encoder-decoder version of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Vision Transformer, for segmentation tasks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problem tackled by feeding encoder outputs at different stages to decoder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Decoder is simple MLP </a:t>
            </a: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which combines multi-scale encoder outputs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63" y="1615775"/>
            <a:ext cx="6474072" cy="331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02" name="Google Shape;502;p58"/>
          <p:cNvGrpSpPr/>
          <p:nvPr/>
        </p:nvGrpSpPr>
        <p:grpSpPr>
          <a:xfrm>
            <a:off x="104174" y="1495568"/>
            <a:ext cx="2088000" cy="1831500"/>
            <a:chOff x="104174" y="1495568"/>
            <a:chExt cx="2088000" cy="1831500"/>
          </a:xfrm>
        </p:grpSpPr>
        <p:sp>
          <p:nvSpPr>
            <p:cNvPr id="503" name="Google Shape;503;p58"/>
            <p:cNvSpPr/>
            <p:nvPr/>
          </p:nvSpPr>
          <p:spPr>
            <a:xfrm>
              <a:off x="104174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1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4" name="Google Shape;504;p58"/>
            <p:cNvSpPr/>
            <p:nvPr/>
          </p:nvSpPr>
          <p:spPr>
            <a:xfrm rot="5400000">
              <a:off x="-159556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(7,4)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05" name="Google Shape;505;p58"/>
            <p:cNvGrpSpPr/>
            <p:nvPr/>
          </p:nvGrpSpPr>
          <p:grpSpPr>
            <a:xfrm>
              <a:off x="756786" y="2041511"/>
              <a:ext cx="1307488" cy="1132267"/>
              <a:chOff x="1302513" y="1968125"/>
              <a:chExt cx="1547506" cy="995400"/>
            </a:xfrm>
          </p:grpSpPr>
          <p:sp>
            <p:nvSpPr>
              <p:cNvPr id="506" name="Google Shape;506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8" name="Google Shape;508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9" name="Google Shape;509;p58"/>
              <p:cNvSpPr txBox="1"/>
              <p:nvPr/>
            </p:nvSpPr>
            <p:spPr>
              <a:xfrm>
                <a:off x="1302513" y="2649725"/>
                <a:ext cx="257700" cy="2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b="1"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10" name="Google Shape;510;p58"/>
            <p:cNvCxnSpPr>
              <a:stCxn id="504" idx="0"/>
              <a:endCxn id="506" idx="2"/>
            </p:cNvCxnSpPr>
            <p:nvPr/>
          </p:nvCxnSpPr>
          <p:spPr>
            <a:xfrm>
              <a:off x="618605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11" name="Google Shape;511;p58"/>
          <p:cNvGrpSpPr/>
          <p:nvPr/>
        </p:nvGrpSpPr>
        <p:grpSpPr>
          <a:xfrm>
            <a:off x="2360352" y="1495568"/>
            <a:ext cx="2088000" cy="1831500"/>
            <a:chOff x="2360352" y="1495568"/>
            <a:chExt cx="2088000" cy="1831500"/>
          </a:xfrm>
        </p:grpSpPr>
        <p:sp>
          <p:nvSpPr>
            <p:cNvPr id="512" name="Google Shape;512;p58"/>
            <p:cNvSpPr/>
            <p:nvPr/>
          </p:nvSpPr>
          <p:spPr>
            <a:xfrm>
              <a:off x="2360352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2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3" name="Google Shape;513;p58"/>
            <p:cNvSpPr/>
            <p:nvPr/>
          </p:nvSpPr>
          <p:spPr>
            <a:xfrm rot="5400000">
              <a:off x="2096621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14" name="Google Shape;514;p58"/>
            <p:cNvGrpSpPr/>
            <p:nvPr/>
          </p:nvGrpSpPr>
          <p:grpSpPr>
            <a:xfrm>
              <a:off x="3012963" y="2041511"/>
              <a:ext cx="1307488" cy="1132267"/>
              <a:chOff x="1302513" y="1968125"/>
              <a:chExt cx="1547506" cy="995400"/>
            </a:xfrm>
          </p:grpSpPr>
          <p:sp>
            <p:nvSpPr>
              <p:cNvPr id="515" name="Google Shape;515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6" name="Google Shape;516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7" name="Google Shape;517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8" name="Google Shape;518;p58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Tahoma"/>
                    <a:ea typeface="Tahoma"/>
                    <a:cs typeface="Tahoma"/>
                    <a:sym typeface="Tahoma"/>
                  </a:rPr>
                  <a:t>4</a:t>
                </a:r>
                <a:endParaRPr b="1" sz="11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cxnSp>
        <p:nvCxnSpPr>
          <p:cNvPr id="519" name="Google Shape;519;p58"/>
          <p:cNvCxnSpPr>
            <a:stCxn id="513" idx="0"/>
            <a:endCxn id="515" idx="2"/>
          </p:cNvCxnSpPr>
          <p:nvPr/>
        </p:nvCxnSpPr>
        <p:spPr>
          <a:xfrm>
            <a:off x="2874783" y="2607636"/>
            <a:ext cx="1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20" name="Google Shape;520;p58"/>
          <p:cNvGrpSpPr/>
          <p:nvPr/>
        </p:nvGrpSpPr>
        <p:grpSpPr>
          <a:xfrm>
            <a:off x="4650033" y="1495568"/>
            <a:ext cx="2088000" cy="1831500"/>
            <a:chOff x="4650033" y="1495568"/>
            <a:chExt cx="2088000" cy="1831500"/>
          </a:xfrm>
        </p:grpSpPr>
        <p:sp>
          <p:nvSpPr>
            <p:cNvPr id="521" name="Google Shape;521;p58"/>
            <p:cNvSpPr/>
            <p:nvPr/>
          </p:nvSpPr>
          <p:spPr>
            <a:xfrm>
              <a:off x="4650033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3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2" name="Google Shape;522;p58"/>
            <p:cNvSpPr/>
            <p:nvPr/>
          </p:nvSpPr>
          <p:spPr>
            <a:xfrm rot="5400000">
              <a:off x="4386302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23" name="Google Shape;523;p58"/>
            <p:cNvGrpSpPr/>
            <p:nvPr/>
          </p:nvGrpSpPr>
          <p:grpSpPr>
            <a:xfrm>
              <a:off x="5298425" y="2041511"/>
              <a:ext cx="1311707" cy="1132267"/>
              <a:chOff x="1297519" y="1968125"/>
              <a:chExt cx="1552500" cy="995400"/>
            </a:xfrm>
          </p:grpSpPr>
          <p:sp>
            <p:nvSpPr>
              <p:cNvPr id="524" name="Google Shape;524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5" name="Google Shape;525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6" name="Google Shape;526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7" name="Google Shape;527;p58"/>
              <p:cNvSpPr txBox="1"/>
              <p:nvPr/>
            </p:nvSpPr>
            <p:spPr>
              <a:xfrm>
                <a:off x="1297519" y="2671763"/>
                <a:ext cx="426600" cy="2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18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28" name="Google Shape;528;p58"/>
            <p:cNvCxnSpPr>
              <a:stCxn id="522" idx="0"/>
              <a:endCxn id="524" idx="2"/>
            </p:cNvCxnSpPr>
            <p:nvPr/>
          </p:nvCxnSpPr>
          <p:spPr>
            <a:xfrm>
              <a:off x="5164463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9" name="Google Shape;529;p58"/>
          <p:cNvGrpSpPr/>
          <p:nvPr/>
        </p:nvGrpSpPr>
        <p:grpSpPr>
          <a:xfrm>
            <a:off x="6875460" y="1495568"/>
            <a:ext cx="2088000" cy="1831500"/>
            <a:chOff x="6875460" y="1495568"/>
            <a:chExt cx="2088000" cy="1831500"/>
          </a:xfrm>
        </p:grpSpPr>
        <p:sp>
          <p:nvSpPr>
            <p:cNvPr id="530" name="Google Shape;530;p58"/>
            <p:cNvSpPr/>
            <p:nvPr/>
          </p:nvSpPr>
          <p:spPr>
            <a:xfrm>
              <a:off x="6875460" y="1495568"/>
              <a:ext cx="2088000" cy="183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4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1" name="Google Shape;531;p58"/>
            <p:cNvSpPr/>
            <p:nvPr/>
          </p:nvSpPr>
          <p:spPr>
            <a:xfrm rot="5400000">
              <a:off x="6611730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32" name="Google Shape;532;p58"/>
            <p:cNvGrpSpPr/>
            <p:nvPr/>
          </p:nvGrpSpPr>
          <p:grpSpPr>
            <a:xfrm>
              <a:off x="7528072" y="2041511"/>
              <a:ext cx="1307488" cy="1132267"/>
              <a:chOff x="1302513" y="1968125"/>
              <a:chExt cx="1547506" cy="995400"/>
            </a:xfrm>
          </p:grpSpPr>
          <p:sp>
            <p:nvSpPr>
              <p:cNvPr id="533" name="Google Shape;533;p58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4" name="Google Shape;534;p58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5" name="Google Shape;535;p58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b="1" sz="9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6" name="Google Shape;536;p58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b="1" sz="11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37" name="Google Shape;537;p58"/>
            <p:cNvCxnSpPr>
              <a:stCxn id="531" idx="0"/>
              <a:endCxn id="533" idx="2"/>
            </p:cNvCxnSpPr>
            <p:nvPr/>
          </p:nvCxnSpPr>
          <p:spPr>
            <a:xfrm>
              <a:off x="7389891" y="2607636"/>
              <a:ext cx="171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/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Overlap Patch Merging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3" name="Google Shape;543;p59"/>
          <p:cNvPicPr preferRelativeResize="0"/>
          <p:nvPr/>
        </p:nvPicPr>
        <p:blipFill rotWithShape="1">
          <a:blip r:embed="rId4">
            <a:alphaModFix/>
          </a:blip>
          <a:srcRect b="11420" l="0" r="3772" t="1728"/>
          <a:stretch/>
        </p:blipFill>
        <p:spPr>
          <a:xfrm>
            <a:off x="625550" y="936650"/>
            <a:ext cx="7902925" cy="40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60"/>
          <p:cNvGrpSpPr/>
          <p:nvPr/>
        </p:nvGrpSpPr>
        <p:grpSpPr>
          <a:xfrm>
            <a:off x="4278400" y="2235975"/>
            <a:ext cx="1753375" cy="464540"/>
            <a:chOff x="2525800" y="3455175"/>
            <a:chExt cx="1753375" cy="464540"/>
          </a:xfrm>
        </p:grpSpPr>
        <p:sp>
          <p:nvSpPr>
            <p:cNvPr id="549" name="Google Shape;549;p60"/>
            <p:cNvSpPr/>
            <p:nvPr/>
          </p:nvSpPr>
          <p:spPr>
            <a:xfrm>
              <a:off x="2718875" y="3455175"/>
              <a:ext cx="1560300" cy="243000"/>
            </a:xfrm>
            <a:prstGeom prst="cube">
              <a:avLst>
                <a:gd fmla="val 38230" name="adj"/>
              </a:avLst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0" name="Google Shape;550;p60"/>
            <p:cNvCxnSpPr/>
            <p:nvPr/>
          </p:nvCxnSpPr>
          <p:spPr>
            <a:xfrm>
              <a:off x="2721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60"/>
            <p:cNvCxnSpPr/>
            <p:nvPr/>
          </p:nvCxnSpPr>
          <p:spPr>
            <a:xfrm>
              <a:off x="2874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60"/>
            <p:cNvCxnSpPr/>
            <p:nvPr/>
          </p:nvCxnSpPr>
          <p:spPr>
            <a:xfrm>
              <a:off x="30265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60"/>
            <p:cNvCxnSpPr/>
            <p:nvPr/>
          </p:nvCxnSpPr>
          <p:spPr>
            <a:xfrm>
              <a:off x="31789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60"/>
            <p:cNvCxnSpPr/>
            <p:nvPr/>
          </p:nvCxnSpPr>
          <p:spPr>
            <a:xfrm>
              <a:off x="33313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60"/>
            <p:cNvCxnSpPr/>
            <p:nvPr/>
          </p:nvCxnSpPr>
          <p:spPr>
            <a:xfrm>
              <a:off x="34837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60"/>
            <p:cNvCxnSpPr/>
            <p:nvPr/>
          </p:nvCxnSpPr>
          <p:spPr>
            <a:xfrm>
              <a:off x="3636175" y="3555200"/>
              <a:ext cx="0" cy="15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7" name="Google Shape;557;p60"/>
            <p:cNvSpPr txBox="1"/>
            <p:nvPr/>
          </p:nvSpPr>
          <p:spPr>
            <a:xfrm>
              <a:off x="3155800" y="3611915"/>
              <a:ext cx="55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8" name="Google Shape;558;p60"/>
            <p:cNvSpPr txBox="1"/>
            <p:nvPr/>
          </p:nvSpPr>
          <p:spPr>
            <a:xfrm>
              <a:off x="2525800" y="3496299"/>
              <a:ext cx="212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59" name="Google Shape;559;p60"/>
          <p:cNvSpPr txBox="1"/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2632225" y="43257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Query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61" name="Google Shape;561;p60"/>
          <p:cNvGrpSpPr/>
          <p:nvPr/>
        </p:nvGrpSpPr>
        <p:grpSpPr>
          <a:xfrm>
            <a:off x="4007475" y="64325"/>
            <a:ext cx="3407701" cy="1075200"/>
            <a:chOff x="2483475" y="1054925"/>
            <a:chExt cx="3407701" cy="1075200"/>
          </a:xfrm>
        </p:grpSpPr>
        <p:grpSp>
          <p:nvGrpSpPr>
            <p:cNvPr id="562" name="Google Shape;562;p60"/>
            <p:cNvGrpSpPr/>
            <p:nvPr/>
          </p:nvGrpSpPr>
          <p:grpSpPr>
            <a:xfrm>
              <a:off x="2483475" y="1054925"/>
              <a:ext cx="3407701" cy="1075200"/>
              <a:chOff x="292725" y="1215725"/>
              <a:chExt cx="3407701" cy="1075200"/>
            </a:xfrm>
          </p:grpSpPr>
          <p:sp>
            <p:nvSpPr>
              <p:cNvPr id="563" name="Google Shape;563;p60"/>
              <p:cNvSpPr/>
              <p:nvPr/>
            </p:nvSpPr>
            <p:spPr>
              <a:xfrm>
                <a:off x="504825" y="1215725"/>
                <a:ext cx="3195600" cy="843600"/>
              </a:xfrm>
              <a:prstGeom prst="cube">
                <a:avLst>
                  <a:gd fmla="val 80989" name="adj"/>
                </a:avLst>
              </a:prstGeom>
              <a:solidFill>
                <a:srgbClr val="9E9E9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60"/>
              <p:cNvSpPr txBox="1"/>
              <p:nvPr/>
            </p:nvSpPr>
            <p:spPr>
              <a:xfrm>
                <a:off x="292725" y="1838350"/>
                <a:ext cx="21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5" name="Google Shape;565;p60"/>
              <p:cNvSpPr txBox="1"/>
              <p:nvPr/>
            </p:nvSpPr>
            <p:spPr>
              <a:xfrm>
                <a:off x="1527575" y="1983125"/>
                <a:ext cx="558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4096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6" name="Google Shape;566;p60"/>
              <p:cNvSpPr txBox="1"/>
              <p:nvPr/>
            </p:nvSpPr>
            <p:spPr>
              <a:xfrm>
                <a:off x="3327526" y="1551374"/>
                <a:ext cx="372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67" name="Google Shape;567;p60"/>
            <p:cNvCxnSpPr/>
            <p:nvPr/>
          </p:nvCxnSpPr>
          <p:spPr>
            <a:xfrm>
              <a:off x="2871800" y="1743075"/>
              <a:ext cx="0" cy="1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60"/>
            <p:cNvCxnSpPr/>
            <p:nvPr/>
          </p:nvCxnSpPr>
          <p:spPr>
            <a:xfrm flipH="1">
              <a:off x="2867000" y="1062050"/>
              <a:ext cx="690600" cy="6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9" name="Google Shape;569;p60"/>
          <p:cNvGrpSpPr/>
          <p:nvPr/>
        </p:nvGrpSpPr>
        <p:grpSpPr>
          <a:xfrm>
            <a:off x="4278400" y="1148525"/>
            <a:ext cx="2331900" cy="1123225"/>
            <a:chOff x="2525800" y="2291525"/>
            <a:chExt cx="2331900" cy="1123225"/>
          </a:xfrm>
        </p:grpSpPr>
        <p:grpSp>
          <p:nvGrpSpPr>
            <p:cNvPr id="570" name="Google Shape;570;p60"/>
            <p:cNvGrpSpPr/>
            <p:nvPr/>
          </p:nvGrpSpPr>
          <p:grpSpPr>
            <a:xfrm>
              <a:off x="2525800" y="2291532"/>
              <a:ext cx="2331900" cy="1018488"/>
              <a:chOff x="292725" y="1215725"/>
              <a:chExt cx="2331900" cy="1065475"/>
            </a:xfrm>
          </p:grpSpPr>
          <p:sp>
            <p:nvSpPr>
              <p:cNvPr id="571" name="Google Shape;571;p60"/>
              <p:cNvSpPr/>
              <p:nvPr/>
            </p:nvSpPr>
            <p:spPr>
              <a:xfrm>
                <a:off x="504825" y="1215725"/>
                <a:ext cx="2119800" cy="843600"/>
              </a:xfrm>
              <a:prstGeom prst="cube">
                <a:avLst>
                  <a:gd fmla="val 80989" name="adj"/>
                </a:avLst>
              </a:prstGeom>
              <a:solidFill>
                <a:srgbClr val="FFE5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60"/>
              <p:cNvSpPr txBox="1"/>
              <p:nvPr/>
            </p:nvSpPr>
            <p:spPr>
              <a:xfrm>
                <a:off x="292725" y="1838350"/>
                <a:ext cx="2121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3" name="Google Shape;573;p60"/>
              <p:cNvSpPr txBox="1"/>
              <p:nvPr/>
            </p:nvSpPr>
            <p:spPr>
              <a:xfrm>
                <a:off x="922725" y="1959300"/>
                <a:ext cx="5583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4" name="Google Shape;574;p60"/>
              <p:cNvSpPr txBox="1"/>
              <p:nvPr/>
            </p:nvSpPr>
            <p:spPr>
              <a:xfrm>
                <a:off x="2219151" y="1551374"/>
                <a:ext cx="3729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b="1" sz="8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75" name="Google Shape;575;p60"/>
            <p:cNvCxnSpPr/>
            <p:nvPr/>
          </p:nvCxnSpPr>
          <p:spPr>
            <a:xfrm>
              <a:off x="2893250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60"/>
            <p:cNvCxnSpPr/>
            <p:nvPr/>
          </p:nvCxnSpPr>
          <p:spPr>
            <a:xfrm flipH="1">
              <a:off x="28932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60"/>
            <p:cNvCxnSpPr/>
            <p:nvPr/>
          </p:nvCxnSpPr>
          <p:spPr>
            <a:xfrm>
              <a:off x="30432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60"/>
            <p:cNvCxnSpPr/>
            <p:nvPr/>
          </p:nvCxnSpPr>
          <p:spPr>
            <a:xfrm flipH="1">
              <a:off x="30456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60"/>
            <p:cNvCxnSpPr/>
            <p:nvPr/>
          </p:nvCxnSpPr>
          <p:spPr>
            <a:xfrm flipH="1">
              <a:off x="3198050" y="2291525"/>
              <a:ext cx="645300" cy="6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60"/>
            <p:cNvCxnSpPr/>
            <p:nvPr/>
          </p:nvCxnSpPr>
          <p:spPr>
            <a:xfrm>
              <a:off x="3195625" y="2952875"/>
              <a:ext cx="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60"/>
            <p:cNvCxnSpPr/>
            <p:nvPr/>
          </p:nvCxnSpPr>
          <p:spPr>
            <a:xfrm>
              <a:off x="2819400" y="3105150"/>
              <a:ext cx="14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82" name="Google Shape;582;p60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83" name="Google Shape;583;p60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584" name="Google Shape;584;p60"/>
          <p:cNvCxnSpPr/>
          <p:nvPr/>
        </p:nvCxnSpPr>
        <p:spPr>
          <a:xfrm>
            <a:off x="4348175" y="928700"/>
            <a:ext cx="5811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60"/>
          <p:cNvCxnSpPr/>
          <p:nvPr/>
        </p:nvCxnSpPr>
        <p:spPr>
          <a:xfrm>
            <a:off x="4333875" y="909650"/>
            <a:ext cx="91920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60"/>
          <p:cNvCxnSpPr/>
          <p:nvPr/>
        </p:nvCxnSpPr>
        <p:spPr>
          <a:xfrm>
            <a:off x="4333875" y="914400"/>
            <a:ext cx="7620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87" name="Google Shape;587;p60"/>
          <p:cNvSpPr/>
          <p:nvPr/>
        </p:nvSpPr>
        <p:spPr>
          <a:xfrm>
            <a:off x="4185700" y="2672532"/>
            <a:ext cx="2119800" cy="806400"/>
          </a:xfrm>
          <a:prstGeom prst="cube">
            <a:avLst>
              <a:gd fmla="val 80989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4572000" y="2495503"/>
            <a:ext cx="314400" cy="523871"/>
            <a:chOff x="2819400" y="3105150"/>
            <a:chExt cx="314400" cy="315300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2819400" y="3105150"/>
              <a:ext cx="285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90" name="Google Shape;590;p60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91" name="Google Shape;591;p60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592" name="Google Shape;592;p60"/>
          <p:cNvGrpSpPr/>
          <p:nvPr/>
        </p:nvGrpSpPr>
        <p:grpSpPr>
          <a:xfrm>
            <a:off x="4410070" y="3955902"/>
            <a:ext cx="1074057" cy="1092241"/>
            <a:chOff x="2679290" y="1721404"/>
            <a:chExt cx="1417522" cy="1537285"/>
          </a:xfrm>
        </p:grpSpPr>
        <p:sp>
          <p:nvSpPr>
            <p:cNvPr id="593" name="Google Shape;593;p60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9935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0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5" name="Google Shape;595;p60"/>
            <p:cNvSpPr txBox="1"/>
            <p:nvPr/>
          </p:nvSpPr>
          <p:spPr>
            <a:xfrm>
              <a:off x="2905685" y="2825489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6" name="Google Shape;596;p60"/>
            <p:cNvSpPr txBox="1"/>
            <p:nvPr/>
          </p:nvSpPr>
          <p:spPr>
            <a:xfrm>
              <a:off x="3629522" y="2240579"/>
              <a:ext cx="414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97" name="Google Shape;597;p60"/>
          <p:cNvSpPr/>
          <p:nvPr/>
        </p:nvSpPr>
        <p:spPr>
          <a:xfrm>
            <a:off x="4867475" y="3757375"/>
            <a:ext cx="186000" cy="18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60"/>
          <p:cNvCxnSpPr>
            <a:endCxn id="597" idx="0"/>
          </p:cNvCxnSpPr>
          <p:nvPr/>
        </p:nvCxnSpPr>
        <p:spPr>
          <a:xfrm>
            <a:off x="4319675" y="3481375"/>
            <a:ext cx="6408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99" name="Google Shape;599;p60"/>
          <p:cNvCxnSpPr>
            <a:endCxn id="597" idx="0"/>
          </p:cNvCxnSpPr>
          <p:nvPr/>
        </p:nvCxnSpPr>
        <p:spPr>
          <a:xfrm flipH="1">
            <a:off x="4960475" y="3486175"/>
            <a:ext cx="6261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0" name="Google Shape;600;p60"/>
          <p:cNvCxnSpPr>
            <a:stCxn id="587" idx="3"/>
            <a:endCxn id="597" idx="0"/>
          </p:cNvCxnSpPr>
          <p:nvPr/>
        </p:nvCxnSpPr>
        <p:spPr>
          <a:xfrm>
            <a:off x="4919052" y="3478932"/>
            <a:ext cx="414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1" name="Google Shape;601;p60"/>
          <p:cNvSpPr/>
          <p:nvPr/>
        </p:nvSpPr>
        <p:spPr>
          <a:xfrm>
            <a:off x="4910225" y="3783625"/>
            <a:ext cx="100500" cy="130500"/>
          </a:xfrm>
          <a:prstGeom prst="mathPlus">
            <a:avLst>
              <a:gd fmla="val 1542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0"/>
          <p:cNvSpPr txBox="1"/>
          <p:nvPr/>
        </p:nvSpPr>
        <p:spPr>
          <a:xfrm>
            <a:off x="3973600" y="3248649"/>
            <a:ext cx="21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5852401" y="3069579"/>
            <a:ext cx="37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04" name="Google Shape;604;p60"/>
          <p:cNvCxnSpPr>
            <a:stCxn id="601" idx="1"/>
          </p:cNvCxnSpPr>
          <p:nvPr/>
        </p:nvCxnSpPr>
        <p:spPr>
          <a:xfrm flipH="1">
            <a:off x="4953875" y="3896827"/>
            <a:ext cx="660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5" name="Google Shape;605;p60"/>
          <p:cNvSpPr txBox="1"/>
          <p:nvPr/>
        </p:nvSpPr>
        <p:spPr>
          <a:xfrm>
            <a:off x="2632225" y="1588900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6" name="Google Shape;606;p60"/>
          <p:cNvSpPr txBox="1"/>
          <p:nvPr/>
        </p:nvSpPr>
        <p:spPr>
          <a:xfrm>
            <a:off x="2632225" y="2118413"/>
            <a:ext cx="14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Dot product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7" name="Google Shape;607;p60"/>
          <p:cNvSpPr txBox="1"/>
          <p:nvPr/>
        </p:nvSpPr>
        <p:spPr>
          <a:xfrm>
            <a:off x="2632225" y="30388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8" name="Google Shape;608;p60"/>
          <p:cNvSpPr txBox="1"/>
          <p:nvPr/>
        </p:nvSpPr>
        <p:spPr>
          <a:xfrm>
            <a:off x="2632225" y="43746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>
            <a:off x="2589025" y="3748200"/>
            <a:ext cx="155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Attention * value</a:t>
            </a:r>
            <a:endParaRPr b="1"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1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 Network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5" name="Google Shape;6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0" y="1473469"/>
            <a:ext cx="1590675" cy="5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39" y="1357498"/>
            <a:ext cx="17240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219" y="1110636"/>
            <a:ext cx="1407775" cy="1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138" y="3004069"/>
            <a:ext cx="15906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200" y="2889769"/>
            <a:ext cx="16478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650" y="1362248"/>
            <a:ext cx="8667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0030" y="1450336"/>
            <a:ext cx="612853" cy="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3750" y="2987369"/>
            <a:ext cx="612853" cy="6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61"/>
          <p:cNvCxnSpPr>
            <a:stCxn id="615" idx="3"/>
            <a:endCxn id="621" idx="1"/>
          </p:cNvCxnSpPr>
          <p:nvPr/>
        </p:nvCxnSpPr>
        <p:spPr>
          <a:xfrm>
            <a:off x="1729375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1"/>
          <p:cNvCxnSpPr>
            <a:stCxn id="621" idx="3"/>
            <a:endCxn id="616" idx="1"/>
          </p:cNvCxnSpPr>
          <p:nvPr/>
        </p:nvCxnSpPr>
        <p:spPr>
          <a:xfrm>
            <a:off x="2952883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61"/>
          <p:cNvCxnSpPr>
            <a:stCxn id="616" idx="3"/>
            <a:endCxn id="617" idx="1"/>
          </p:cNvCxnSpPr>
          <p:nvPr/>
        </p:nvCxnSpPr>
        <p:spPr>
          <a:xfrm>
            <a:off x="528756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61"/>
          <p:cNvCxnSpPr>
            <a:stCxn id="617" idx="3"/>
            <a:endCxn id="620" idx="1"/>
          </p:cNvCxnSpPr>
          <p:nvPr/>
        </p:nvCxnSpPr>
        <p:spPr>
          <a:xfrm>
            <a:off x="7305994" y="1752786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61"/>
          <p:cNvCxnSpPr>
            <a:stCxn id="620" idx="2"/>
            <a:endCxn id="619" idx="3"/>
          </p:cNvCxnSpPr>
          <p:nvPr/>
        </p:nvCxnSpPr>
        <p:spPr>
          <a:xfrm flipH="1">
            <a:off x="7426038" y="2143298"/>
            <a:ext cx="924000" cy="11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61"/>
          <p:cNvCxnSpPr>
            <a:stCxn id="619" idx="1"/>
            <a:endCxn id="622" idx="3"/>
          </p:cNvCxnSpPr>
          <p:nvPr/>
        </p:nvCxnSpPr>
        <p:spPr>
          <a:xfrm rot="10800000">
            <a:off x="4986500" y="3289819"/>
            <a:ext cx="7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61"/>
          <p:cNvCxnSpPr>
            <a:stCxn id="622" idx="1"/>
            <a:endCxn id="618" idx="3"/>
          </p:cNvCxnSpPr>
          <p:nvPr/>
        </p:nvCxnSpPr>
        <p:spPr>
          <a:xfrm rot="10800000">
            <a:off x="3441950" y="3289819"/>
            <a:ext cx="9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61"/>
          <p:cNvSpPr txBox="1"/>
          <p:nvPr/>
        </p:nvSpPr>
        <p:spPr>
          <a:xfrm>
            <a:off x="381768" y="100507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Mix FFN Input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1" name="Google Shape;631;p61"/>
          <p:cNvSpPr txBox="1"/>
          <p:nvPr/>
        </p:nvSpPr>
        <p:spPr>
          <a:xfrm>
            <a:off x="2341065" y="1005075"/>
            <a:ext cx="61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2" name="Google Shape;632;p61"/>
          <p:cNvSpPr txBox="1"/>
          <p:nvPr/>
        </p:nvSpPr>
        <p:spPr>
          <a:xfrm>
            <a:off x="23080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3" name="Google Shape;633;p61"/>
          <p:cNvSpPr txBox="1"/>
          <p:nvPr/>
        </p:nvSpPr>
        <p:spPr>
          <a:xfrm>
            <a:off x="6175682" y="722350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 to (c,h,w)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4" name="Google Shape;634;p61"/>
          <p:cNvSpPr txBox="1"/>
          <p:nvPr/>
        </p:nvSpPr>
        <p:spPr>
          <a:xfrm>
            <a:off x="7916657" y="722350"/>
            <a:ext cx="98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Depthwise separable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5" name="Google Shape;635;p61"/>
          <p:cNvSpPr txBox="1"/>
          <p:nvPr/>
        </p:nvSpPr>
        <p:spPr>
          <a:xfrm>
            <a:off x="6111307" y="3689875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Reshaped to (hw,c)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6" name="Google Shape;636;p61"/>
          <p:cNvSpPr txBox="1"/>
          <p:nvPr/>
        </p:nvSpPr>
        <p:spPr>
          <a:xfrm>
            <a:off x="41893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FC2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" name="Google Shape;637;p61"/>
          <p:cNvSpPr txBox="1"/>
          <p:nvPr/>
        </p:nvSpPr>
        <p:spPr>
          <a:xfrm>
            <a:off x="4157407" y="115747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FC1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24600" y="893525"/>
            <a:ext cx="47331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5x5x256 -&gt; 5x5x32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embeds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256 channels to 32 channels. 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aggregator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/pooling / low dimensional embedding </a:t>
            </a: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version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1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Dimensionality reduction for efficient computations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low dimensional embedding / feature pooling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Applying nonlinearity again after convolutio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125" y="717638"/>
            <a:ext cx="4324950" cy="33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hlinkClick r:id="rId4"/>
          </p:cNvPr>
          <p:cNvSpPr txBox="1"/>
          <p:nvPr/>
        </p:nvSpPr>
        <p:spPr>
          <a:xfrm>
            <a:off x="807900" y="4238750"/>
            <a:ext cx="280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5"/>
              </a:rPr>
              <a:t>Convolution</a:t>
            </a:r>
            <a:r>
              <a:rPr b="1" lang="en" sz="1100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000" u="sng">
                <a:solidFill>
                  <a:schemeClr val="hlink"/>
                </a:solidFill>
                <a:hlinkClick r:id="rId7"/>
              </a:rPr>
              <a:t>Arithmetic Paper</a:t>
            </a:r>
            <a:endParaRPr b="1" sz="1000" u="sng">
              <a:solidFill>
                <a:schemeClr val="hlink"/>
              </a:solidFill>
            </a:endParaRPr>
          </a:p>
        </p:txBody>
      </p:sp>
      <p:sp>
        <p:nvSpPr>
          <p:cNvPr id="80" name="Google Shape;80;p17">
            <a:hlinkClick r:id="rId8"/>
          </p:cNvPr>
          <p:cNvSpPr txBox="1"/>
          <p:nvPr/>
        </p:nvSpPr>
        <p:spPr>
          <a:xfrm>
            <a:off x="6145300" y="4103950"/>
            <a:ext cx="103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hlinkClick r:id="rId9"/>
              </a:rPr>
              <a:t>Reference</a:t>
            </a:r>
            <a:endParaRPr b="1"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2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3" name="Google Shape;64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2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45" name="Google Shape;645;p62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646" name="Google Shape;646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62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3"/>
          <p:cNvSpPr txBox="1"/>
          <p:nvPr>
            <p:ph type="title"/>
          </p:nvPr>
        </p:nvSpPr>
        <p:spPr>
          <a:xfrm>
            <a:off x="8012150" y="69988"/>
            <a:ext cx="1056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2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MLP</a:t>
            </a:r>
            <a:endParaRPr b="1" sz="12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2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</a:t>
            </a:r>
            <a:endParaRPr b="1" sz="12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54" name="Google Shape;654;p63"/>
          <p:cNvGrpSpPr/>
          <p:nvPr/>
        </p:nvGrpSpPr>
        <p:grpSpPr>
          <a:xfrm>
            <a:off x="67675" y="235100"/>
            <a:ext cx="4729000" cy="4825688"/>
            <a:chOff x="1017400" y="147775"/>
            <a:chExt cx="4729000" cy="4825688"/>
          </a:xfrm>
        </p:grpSpPr>
        <p:grpSp>
          <p:nvGrpSpPr>
            <p:cNvPr id="655" name="Google Shape;655;p63"/>
            <p:cNvGrpSpPr/>
            <p:nvPr/>
          </p:nvGrpSpPr>
          <p:grpSpPr>
            <a:xfrm>
              <a:off x="1017400" y="204925"/>
              <a:ext cx="1280475" cy="4768538"/>
              <a:chOff x="1322200" y="204925"/>
              <a:chExt cx="1280475" cy="4768538"/>
            </a:xfrm>
          </p:grpSpPr>
          <p:pic>
            <p:nvPicPr>
              <p:cNvPr id="656" name="Google Shape;656;p6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65075" y="204925"/>
                <a:ext cx="1190625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7" name="Google Shape;657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22200" y="2546133"/>
                <a:ext cx="12763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8" name="Google Shape;658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412050" y="3773313"/>
                <a:ext cx="1190625" cy="1200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9" name="Google Shape;659;p63"/>
            <p:cNvGrpSpPr/>
            <p:nvPr/>
          </p:nvGrpSpPr>
          <p:grpSpPr>
            <a:xfrm>
              <a:off x="4412900" y="147775"/>
              <a:ext cx="1333500" cy="4811400"/>
              <a:chOff x="4717700" y="147775"/>
              <a:chExt cx="1333500" cy="4811400"/>
            </a:xfrm>
          </p:grpSpPr>
          <p:pic>
            <p:nvPicPr>
              <p:cNvPr id="660" name="Google Shape;660;p6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46263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1" name="Google Shape;661;p6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51000" y="1312783"/>
                <a:ext cx="1266825" cy="110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2" name="Google Shape;662;p6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765288" y="2546133"/>
                <a:ext cx="12382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" name="Google Shape;663;p6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17700" y="3787600"/>
                <a:ext cx="1333500" cy="1171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4" name="Google Shape;664;p63"/>
            <p:cNvGrpSpPr/>
            <p:nvPr/>
          </p:nvGrpSpPr>
          <p:grpSpPr>
            <a:xfrm>
              <a:off x="2708006" y="147775"/>
              <a:ext cx="1276350" cy="4711387"/>
              <a:chOff x="3012806" y="147775"/>
              <a:chExt cx="1276350" cy="4711387"/>
            </a:xfrm>
          </p:grpSpPr>
          <p:pic>
            <p:nvPicPr>
              <p:cNvPr id="665" name="Google Shape;665;p6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123663" y="1389239"/>
                <a:ext cx="1068900" cy="9519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6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147469" y="2644678"/>
                <a:ext cx="1068900" cy="9173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" name="Google Shape;667;p6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153653" y="3887613"/>
                <a:ext cx="1013069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" name="Google Shape;668;p6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12806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69" name="Google Shape;669;p63"/>
            <p:cNvCxnSpPr>
              <a:stCxn id="656" idx="3"/>
              <a:endCxn id="668" idx="1"/>
            </p:cNvCxnSpPr>
            <p:nvPr/>
          </p:nvCxnSpPr>
          <p:spPr>
            <a:xfrm>
              <a:off x="2250900" y="690700"/>
              <a:ext cx="45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0" name="Google Shape;670;p63"/>
            <p:cNvCxnSpPr>
              <a:stCxn id="668" idx="3"/>
              <a:endCxn id="660" idx="1"/>
            </p:cNvCxnSpPr>
            <p:nvPr/>
          </p:nvCxnSpPr>
          <p:spPr>
            <a:xfrm>
              <a:off x="3984356" y="690700"/>
              <a:ext cx="45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1" name="Google Shape;671;p63"/>
            <p:cNvCxnSpPr>
              <a:stCxn id="665" idx="3"/>
              <a:endCxn id="661" idx="1"/>
            </p:cNvCxnSpPr>
            <p:nvPr/>
          </p:nvCxnSpPr>
          <p:spPr>
            <a:xfrm>
              <a:off x="3887762" y="1865233"/>
              <a:ext cx="558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2" name="Google Shape;672;p63"/>
            <p:cNvCxnSpPr>
              <a:stCxn id="673" idx="3"/>
              <a:endCxn id="665" idx="1"/>
            </p:cNvCxnSpPr>
            <p:nvPr/>
          </p:nvCxnSpPr>
          <p:spPr>
            <a:xfrm flipH="1" rot="10800000">
              <a:off x="2145587" y="1865300"/>
              <a:ext cx="673200" cy="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4" name="Google Shape;674;p63"/>
            <p:cNvCxnSpPr>
              <a:stCxn id="657" idx="3"/>
              <a:endCxn id="666" idx="1"/>
            </p:cNvCxnSpPr>
            <p:nvPr/>
          </p:nvCxnSpPr>
          <p:spPr>
            <a:xfrm>
              <a:off x="2293750" y="3103346"/>
              <a:ext cx="54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5" name="Google Shape;675;p63"/>
            <p:cNvCxnSpPr>
              <a:stCxn id="666" idx="3"/>
              <a:endCxn id="662" idx="1"/>
            </p:cNvCxnSpPr>
            <p:nvPr/>
          </p:nvCxnSpPr>
          <p:spPr>
            <a:xfrm>
              <a:off x="3911569" y="3103346"/>
              <a:ext cx="54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6" name="Google Shape;676;p63"/>
            <p:cNvCxnSpPr>
              <a:stCxn id="667" idx="3"/>
              <a:endCxn id="663" idx="1"/>
            </p:cNvCxnSpPr>
            <p:nvPr/>
          </p:nvCxnSpPr>
          <p:spPr>
            <a:xfrm>
              <a:off x="3861922" y="4373388"/>
              <a:ext cx="551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7" name="Google Shape;677;p63"/>
            <p:cNvCxnSpPr>
              <a:stCxn id="658" idx="3"/>
              <a:endCxn id="667" idx="1"/>
            </p:cNvCxnSpPr>
            <p:nvPr/>
          </p:nvCxnSpPr>
          <p:spPr>
            <a:xfrm>
              <a:off x="2297875" y="4373388"/>
              <a:ext cx="551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678" name="Google Shape;678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1263" y="571225"/>
            <a:ext cx="1927287" cy="181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23197" y="3016978"/>
            <a:ext cx="1382325" cy="11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3"/>
          <p:cNvSpPr txBox="1"/>
          <p:nvPr>
            <p:ph type="title"/>
          </p:nvPr>
        </p:nvSpPr>
        <p:spPr>
          <a:xfrm>
            <a:off x="1769175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Unify channels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1" name="Google Shape;681;p63"/>
          <p:cNvSpPr txBox="1"/>
          <p:nvPr>
            <p:ph type="title"/>
          </p:nvPr>
        </p:nvSpPr>
        <p:spPr>
          <a:xfrm>
            <a:off x="3528000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Upsample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2" name="Google Shape;682;p63"/>
          <p:cNvSpPr txBox="1"/>
          <p:nvPr>
            <p:ph type="title"/>
          </p:nvPr>
        </p:nvSpPr>
        <p:spPr>
          <a:xfrm>
            <a:off x="5931906" y="3113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Concatenate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3" name="Google Shape;683;p63"/>
          <p:cNvSpPr txBox="1"/>
          <p:nvPr>
            <p:ph type="title"/>
          </p:nvPr>
        </p:nvSpPr>
        <p:spPr>
          <a:xfrm>
            <a:off x="5751347" y="28026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Linear fuse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4" name="Google Shape;684;p63"/>
          <p:cNvSpPr txBox="1"/>
          <p:nvPr>
            <p:ph type="title"/>
          </p:nvPr>
        </p:nvSpPr>
        <p:spPr>
          <a:xfrm>
            <a:off x="67675" y="-76200"/>
            <a:ext cx="13260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Stage outputs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5" name="Google Shape;685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00425" y="4010201"/>
            <a:ext cx="1326000" cy="1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3"/>
          <p:cNvSpPr txBox="1"/>
          <p:nvPr>
            <p:ph type="title"/>
          </p:nvPr>
        </p:nvSpPr>
        <p:spPr>
          <a:xfrm>
            <a:off x="7406675" y="3664450"/>
            <a:ext cx="15135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04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Project n_classes</a:t>
            </a:r>
            <a:endParaRPr b="1" sz="104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87" name="Google Shape;687;p63"/>
          <p:cNvCxnSpPr>
            <a:stCxn id="660" idx="3"/>
            <a:endCxn id="678" idx="1"/>
          </p:cNvCxnSpPr>
          <p:nvPr/>
        </p:nvCxnSpPr>
        <p:spPr>
          <a:xfrm>
            <a:off x="4768088" y="778025"/>
            <a:ext cx="863100" cy="6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8" name="Google Shape;688;p63"/>
          <p:cNvCxnSpPr>
            <a:stCxn id="661" idx="3"/>
            <a:endCxn id="678" idx="1"/>
          </p:cNvCxnSpPr>
          <p:nvPr/>
        </p:nvCxnSpPr>
        <p:spPr>
          <a:xfrm flipH="1" rot="10800000">
            <a:off x="4763300" y="1477058"/>
            <a:ext cx="8679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63"/>
          <p:cNvCxnSpPr>
            <a:stCxn id="662" idx="3"/>
            <a:endCxn id="678" idx="1"/>
          </p:cNvCxnSpPr>
          <p:nvPr/>
        </p:nvCxnSpPr>
        <p:spPr>
          <a:xfrm flipH="1" rot="10800000">
            <a:off x="4749013" y="1477071"/>
            <a:ext cx="882300" cy="17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63"/>
          <p:cNvCxnSpPr>
            <a:stCxn id="663" idx="3"/>
            <a:endCxn id="678" idx="1"/>
          </p:cNvCxnSpPr>
          <p:nvPr/>
        </p:nvCxnSpPr>
        <p:spPr>
          <a:xfrm flipH="1" rot="10800000">
            <a:off x="4796675" y="1476913"/>
            <a:ext cx="834600" cy="29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63"/>
          <p:cNvCxnSpPr>
            <a:stCxn id="678" idx="2"/>
            <a:endCxn id="683" idx="0"/>
          </p:cNvCxnSpPr>
          <p:nvPr/>
        </p:nvCxnSpPr>
        <p:spPr>
          <a:xfrm flipH="1">
            <a:off x="6414306" y="2382710"/>
            <a:ext cx="180600" cy="42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63"/>
          <p:cNvCxnSpPr>
            <a:stCxn id="679" idx="3"/>
            <a:endCxn id="686" idx="1"/>
          </p:cNvCxnSpPr>
          <p:nvPr/>
        </p:nvCxnSpPr>
        <p:spPr>
          <a:xfrm>
            <a:off x="7105522" y="3597153"/>
            <a:ext cx="3012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3" name="Google Shape;673;p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5987" y="1557950"/>
            <a:ext cx="999875" cy="8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4"/>
          <p:cNvSpPr txBox="1"/>
          <p:nvPr>
            <p:ph type="title"/>
          </p:nvPr>
        </p:nvSpPr>
        <p:spPr>
          <a:xfrm>
            <a:off x="214900" y="83725"/>
            <a:ext cx="6336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Panoptic 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98" name="Google Shape;6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0" y="785600"/>
            <a:ext cx="8605501" cy="25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4"/>
          <p:cNvSpPr txBox="1"/>
          <p:nvPr/>
        </p:nvSpPr>
        <p:spPr>
          <a:xfrm>
            <a:off x="2969650" y="3275000"/>
            <a:ext cx="27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5" name="Google Shape;705;p65"/>
          <p:cNvSpPr txBox="1"/>
          <p:nvPr/>
        </p:nvSpPr>
        <p:spPr>
          <a:xfrm>
            <a:off x="285750" y="608425"/>
            <a:ext cx="8627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Dino library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Visual guide to Attention Math of Intelligence YT video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exploring explainability of vision transformer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lucid rains vit pytorch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Transformer explainability git repo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06" name="Google Shape;706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725" y="2628475"/>
            <a:ext cx="78867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/>
          <p:cNvSpPr txBox="1"/>
          <p:nvPr/>
        </p:nvSpPr>
        <p:spPr>
          <a:xfrm>
            <a:off x="3293500" y="4579925"/>
            <a:ext cx="28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Self-attention video generation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6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13" name="Google Shape;713;p66"/>
          <p:cNvGrpSpPr/>
          <p:nvPr/>
        </p:nvGrpSpPr>
        <p:grpSpPr>
          <a:xfrm>
            <a:off x="3343202" y="2445104"/>
            <a:ext cx="2060770" cy="1171804"/>
            <a:chOff x="5005825" y="1581149"/>
            <a:chExt cx="2226175" cy="1323176"/>
          </a:xfrm>
        </p:grpSpPr>
        <p:pic>
          <p:nvPicPr>
            <p:cNvPr id="714" name="Google Shape;714;p66"/>
            <p:cNvPicPr preferRelativeResize="0"/>
            <p:nvPr/>
          </p:nvPicPr>
          <p:blipFill rotWithShape="1">
            <a:blip r:embed="rId3">
              <a:alphaModFix/>
            </a:blip>
            <a:srcRect b="77190" l="12599" r="77908" t="11971"/>
            <a:stretch/>
          </p:blipFill>
          <p:spPr>
            <a:xfrm>
              <a:off x="5403200" y="1581149"/>
              <a:ext cx="1828800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5" name="Google Shape;715;p66"/>
            <p:cNvPicPr preferRelativeResize="0"/>
            <p:nvPr/>
          </p:nvPicPr>
          <p:blipFill rotWithShape="1">
            <a:blip r:embed="rId3">
              <a:alphaModFix/>
            </a:blip>
            <a:srcRect b="69006" l="12598" r="78023" t="20549"/>
            <a:stretch/>
          </p:blipFill>
          <p:spPr>
            <a:xfrm>
              <a:off x="5238800" y="1759788"/>
              <a:ext cx="1760201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6" name="Google Shape;716;p66"/>
            <p:cNvPicPr preferRelativeResize="0"/>
            <p:nvPr/>
          </p:nvPicPr>
          <p:blipFill rotWithShape="1">
            <a:blip r:embed="rId3">
              <a:alphaModFix/>
            </a:blip>
            <a:srcRect b="77583" l="22229" r="68392" t="11972"/>
            <a:stretch/>
          </p:blipFill>
          <p:spPr>
            <a:xfrm>
              <a:off x="5005825" y="1989925"/>
              <a:ext cx="1760201" cy="9144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17" name="Google Shape;717;p66"/>
            <p:cNvSpPr/>
            <p:nvPr/>
          </p:nvSpPr>
          <p:spPr>
            <a:xfrm>
              <a:off x="5005825" y="1581150"/>
              <a:ext cx="563700" cy="563700"/>
            </a:xfrm>
            <a:prstGeom prst="cube">
              <a:avLst>
                <a:gd fmla="val 71931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8" name="Google Shape;718;p66"/>
          <p:cNvCxnSpPr>
            <a:stCxn id="719" idx="0"/>
            <a:endCxn id="717" idx="0"/>
          </p:cNvCxnSpPr>
          <p:nvPr/>
        </p:nvCxnSpPr>
        <p:spPr>
          <a:xfrm flipH="1" rot="-5400000">
            <a:off x="2193049" y="854401"/>
            <a:ext cx="44700" cy="3136800"/>
          </a:xfrm>
          <a:prstGeom prst="curvedConnector3">
            <a:avLst>
              <a:gd fmla="val -5327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20" name="Google Shape;720;p66"/>
          <p:cNvCxnSpPr>
            <a:stCxn id="721" idx="0"/>
            <a:endCxn id="717" idx="0"/>
          </p:cNvCxnSpPr>
          <p:nvPr/>
        </p:nvCxnSpPr>
        <p:spPr>
          <a:xfrm flipH="1" rot="-5400000">
            <a:off x="2298973" y="960601"/>
            <a:ext cx="44700" cy="2924400"/>
          </a:xfrm>
          <a:prstGeom prst="curvedConnector3">
            <a:avLst>
              <a:gd fmla="val -5327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722" name="Google Shape;722;p66"/>
          <p:cNvGrpSpPr/>
          <p:nvPr/>
        </p:nvGrpSpPr>
        <p:grpSpPr>
          <a:xfrm>
            <a:off x="214902" y="2400451"/>
            <a:ext cx="2428705" cy="1371635"/>
            <a:chOff x="214904" y="1267304"/>
            <a:chExt cx="2826047" cy="1745972"/>
          </a:xfrm>
        </p:grpSpPr>
        <p:grpSp>
          <p:nvGrpSpPr>
            <p:cNvPr id="723" name="Google Shape;723;p66"/>
            <p:cNvGrpSpPr/>
            <p:nvPr/>
          </p:nvGrpSpPr>
          <p:grpSpPr>
            <a:xfrm>
              <a:off x="214904" y="1267304"/>
              <a:ext cx="2826047" cy="1745972"/>
              <a:chOff x="584173" y="1194570"/>
              <a:chExt cx="3205225" cy="2024080"/>
            </a:xfrm>
          </p:grpSpPr>
          <p:pic>
            <p:nvPicPr>
              <p:cNvPr id="724" name="Google Shape;724;p66"/>
              <p:cNvPicPr preferRelativeResize="0"/>
              <p:nvPr/>
            </p:nvPicPr>
            <p:blipFill rotWithShape="1">
              <a:blip r:embed="rId4">
                <a:alphaModFix/>
              </a:blip>
              <a:srcRect b="78437" l="12550" r="77959" t="12025"/>
              <a:stretch/>
            </p:blipFill>
            <p:spPr>
              <a:xfrm>
                <a:off x="1092325" y="1194575"/>
                <a:ext cx="269707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5" name="Google Shape;725;p66"/>
              <p:cNvPicPr preferRelativeResize="0"/>
              <p:nvPr/>
            </p:nvPicPr>
            <p:blipFill rotWithShape="1">
              <a:blip r:embed="rId4">
                <a:alphaModFix/>
              </a:blip>
              <a:srcRect b="69034" l="12585" r="78024" t="20890"/>
              <a:stretch/>
            </p:blipFill>
            <p:spPr>
              <a:xfrm>
                <a:off x="817400" y="1418750"/>
                <a:ext cx="273237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6" name="Google Shape;726;p66"/>
              <p:cNvPicPr preferRelativeResize="0"/>
              <p:nvPr/>
            </p:nvPicPr>
            <p:blipFill rotWithShape="1">
              <a:blip r:embed="rId4">
                <a:alphaModFix/>
              </a:blip>
              <a:srcRect b="77899" l="22289" r="68299" t="12025"/>
              <a:stretch/>
            </p:blipFill>
            <p:spPr>
              <a:xfrm>
                <a:off x="584175" y="1649550"/>
                <a:ext cx="2661624" cy="1569100"/>
              </a:xfrm>
              <a:prstGeom prst="rect">
                <a:avLst/>
              </a:prstGeom>
              <a:noFill/>
              <a:ln cap="flat" cmpd="sng" w="19050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19" name="Google Shape;719;p66"/>
              <p:cNvSpPr/>
              <p:nvPr/>
            </p:nvSpPr>
            <p:spPr>
              <a:xfrm>
                <a:off x="584173" y="1194570"/>
                <a:ext cx="722400" cy="691500"/>
              </a:xfrm>
              <a:prstGeom prst="cube">
                <a:avLst>
                  <a:gd fmla="val 67607" name="adj"/>
                </a:avLst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1" name="Google Shape;721;p66"/>
            <p:cNvSpPr/>
            <p:nvPr/>
          </p:nvSpPr>
          <p:spPr>
            <a:xfrm>
              <a:off x="461779" y="1267304"/>
              <a:ext cx="636900" cy="596400"/>
            </a:xfrm>
            <a:prstGeom prst="cube">
              <a:avLst>
                <a:gd fmla="val 67607" name="adj"/>
              </a:avLst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7" name="Google Shape;727;p66"/>
          <p:cNvPicPr preferRelativeResize="0"/>
          <p:nvPr/>
        </p:nvPicPr>
        <p:blipFill rotWithShape="1">
          <a:blip r:embed="rId5">
            <a:alphaModFix/>
          </a:blip>
          <a:srcRect b="12733" l="13760" r="10677" t="11064"/>
          <a:stretch/>
        </p:blipFill>
        <p:spPr>
          <a:xfrm>
            <a:off x="6192174" y="2464475"/>
            <a:ext cx="2487175" cy="12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6"/>
          <p:cNvSpPr txBox="1"/>
          <p:nvPr>
            <p:ph type="title"/>
          </p:nvPr>
        </p:nvSpPr>
        <p:spPr>
          <a:xfrm>
            <a:off x="1135775" y="1700000"/>
            <a:ext cx="7701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 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9" name="Google Shape;729;p66"/>
          <p:cNvSpPr txBox="1"/>
          <p:nvPr>
            <p:ph type="title"/>
          </p:nvPr>
        </p:nvSpPr>
        <p:spPr>
          <a:xfrm>
            <a:off x="4014188" y="1750700"/>
            <a:ext cx="718800" cy="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0" name="Google Shape;730;p66"/>
          <p:cNvSpPr txBox="1"/>
          <p:nvPr>
            <p:ph type="title"/>
          </p:nvPr>
        </p:nvSpPr>
        <p:spPr>
          <a:xfrm>
            <a:off x="6783264" y="1750700"/>
            <a:ext cx="1305000" cy="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b="1" lang="en" sz="1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b="1" sz="1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1" name="Google Shape;731;p66"/>
          <p:cNvSpPr txBox="1"/>
          <p:nvPr/>
        </p:nvSpPr>
        <p:spPr>
          <a:xfrm>
            <a:off x="2808900" y="283026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</a:rPr>
              <a:t>*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732" name="Google Shape;732;p66"/>
          <p:cNvSpPr txBox="1"/>
          <p:nvPr/>
        </p:nvSpPr>
        <p:spPr>
          <a:xfrm>
            <a:off x="5613575" y="276301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</a:rPr>
              <a:t>=</a:t>
            </a:r>
            <a:endParaRPr b="1"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7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Intuition of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Transformers in CV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8" name="Google Shape;738;p67"/>
          <p:cNvSpPr txBox="1"/>
          <p:nvPr/>
        </p:nvSpPr>
        <p:spPr>
          <a:xfrm>
            <a:off x="465700" y="708975"/>
            <a:ext cx="844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In segmentation,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we're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 trying to build classes together. So attention will try to group similar classes together, car with car and tree with tree . If depth 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estimation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, pixels containing relevant features will have more weights.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Helps identify related 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context</a:t>
            </a:r>
            <a:r>
              <a:rPr lang="en" sz="1200">
                <a:latin typeface="Tahoma"/>
                <a:ea typeface="Tahoma"/>
                <a:cs typeface="Tahoma"/>
                <a:sym typeface="Tahoma"/>
              </a:rPr>
              <a:t> at location. If you’re looking for car, what is related parts in the entire images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Query and key are two different spaces (key is more abstract feature map), how to group low level features to get more meaningful vut abstract feature. Attention serves as bridge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Attention intuition - Andrej Karpathy Tesla AI video 2021 from 58:00 to 01:03 5 minutes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Different types of attention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8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Pytorch Segmentation Libraries 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4" name="Google Shape;744;p68"/>
          <p:cNvSpPr txBox="1"/>
          <p:nvPr/>
        </p:nvSpPr>
        <p:spPr>
          <a:xfrm>
            <a:off x="285750" y="608425"/>
            <a:ext cx="86274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3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 segmentation library 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3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Pytorch Library with pretrained models, Dataset utils, Tensorboard integration, LR Schedulers etc</a:t>
            </a:r>
            <a:endParaRPr b="1" sz="1300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segmentation models pytorch</a:t>
            </a:r>
            <a:r>
              <a:rPr b="1" lang="en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-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Segmentation models with pretrained backbones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pytorch-semseg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sssegmentation pytorch library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libtorch segmentation C++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Mmsegmentation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Einops Python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52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b="1" lang="en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PointRend-Pytorch 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9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Research papers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0" name="Google Shape;750;p69"/>
          <p:cNvSpPr txBox="1"/>
          <p:nvPr/>
        </p:nvSpPr>
        <p:spPr>
          <a:xfrm>
            <a:off x="388375" y="550850"/>
            <a:ext cx="8143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 guide to convolution arithmetic for deep learning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EfficientDet - Scalable and efficient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Deeplabv3 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Deeplabv3+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Multi-Scale Context Aggregation by Dilated Convolutions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Fully Convolutional Networks for Semantic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Feature Pyramid Networks for Object Detection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Image Segmentation Using Deep Learning: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1"/>
              </a:rPr>
              <a:t>Pyramid Scene Parsing Network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2"/>
              </a:rPr>
              <a:t>SegFormer: Simple and Efficient Design for Semantic Segmentation with Transformers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3"/>
              </a:rPr>
              <a:t>Attention Is All You Need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4"/>
              </a:rPr>
              <a:t>Transformers in Vision: A Survey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5"/>
              </a:rPr>
              <a:t>U-Net: Convolutional Networks for Biomedical Image Segmentation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6"/>
              </a:rPr>
              <a:t>AN IMAGE IS WORTH 16X16 WORDS: TRANSFORMERS FOR IMAGE RECOGNITION AT SCALE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7"/>
              </a:rPr>
              <a:t>PointRend - Image segmentation as rendering</a:t>
            </a: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Backup slides</a:t>
            </a:r>
            <a:endParaRPr b="1" sz="30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1" name="Google Shape;761;p71"/>
          <p:cNvSpPr/>
          <p:nvPr/>
        </p:nvSpPr>
        <p:spPr>
          <a:xfrm>
            <a:off x="7762725" y="2123250"/>
            <a:ext cx="988500" cy="897000"/>
          </a:xfrm>
          <a:prstGeom prst="cube">
            <a:avLst>
              <a:gd fmla="val 8495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1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" sz="1000">
                <a:latin typeface="Tahoma"/>
                <a:ea typeface="Tahoma"/>
                <a:cs typeface="Tahoma"/>
                <a:sym typeface="Tahoma"/>
              </a:rPr>
              <a:t>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63" name="Google Shape;763;p71"/>
          <p:cNvGrpSpPr/>
          <p:nvPr/>
        </p:nvGrpSpPr>
        <p:grpSpPr>
          <a:xfrm>
            <a:off x="104675" y="1471425"/>
            <a:ext cx="2200325" cy="1955700"/>
            <a:chOff x="333275" y="1928625"/>
            <a:chExt cx="2200325" cy="1955700"/>
          </a:xfrm>
        </p:grpSpPr>
        <p:sp>
          <p:nvSpPr>
            <p:cNvPr id="764" name="Google Shape;764;p71"/>
            <p:cNvSpPr/>
            <p:nvPr/>
          </p:nvSpPr>
          <p:spPr>
            <a:xfrm>
              <a:off x="638200" y="1928625"/>
              <a:ext cx="1895400" cy="1724100"/>
            </a:xfrm>
            <a:prstGeom prst="cube">
              <a:avLst>
                <a:gd fmla="val 54543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1"/>
            <p:cNvSpPr txBox="1"/>
            <p:nvPr/>
          </p:nvSpPr>
          <p:spPr>
            <a:xfrm>
              <a:off x="333275" y="3065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6" name="Google Shape;766;p71"/>
            <p:cNvSpPr txBox="1"/>
            <p:nvPr/>
          </p:nvSpPr>
          <p:spPr>
            <a:xfrm>
              <a:off x="914300" y="35765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7" name="Google Shape;767;p71"/>
            <p:cNvSpPr txBox="1"/>
            <p:nvPr/>
          </p:nvSpPr>
          <p:spPr>
            <a:xfrm>
              <a:off x="1800250" y="32181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8" name="Google Shape;768;p71"/>
          <p:cNvGrpSpPr/>
          <p:nvPr/>
        </p:nvGrpSpPr>
        <p:grpSpPr>
          <a:xfrm>
            <a:off x="3965775" y="1973025"/>
            <a:ext cx="1839675" cy="1412700"/>
            <a:chOff x="3889575" y="2049225"/>
            <a:chExt cx="1839675" cy="1412700"/>
          </a:xfrm>
        </p:grpSpPr>
        <p:sp>
          <p:nvSpPr>
            <p:cNvPr id="769" name="Google Shape;769;p71"/>
            <p:cNvSpPr/>
            <p:nvPr/>
          </p:nvSpPr>
          <p:spPr>
            <a:xfrm>
              <a:off x="4190763" y="2049225"/>
              <a:ext cx="1333800" cy="1181100"/>
            </a:xfrm>
            <a:prstGeom prst="cube">
              <a:avLst>
                <a:gd fmla="val 31086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1"/>
            <p:cNvSpPr txBox="1"/>
            <p:nvPr/>
          </p:nvSpPr>
          <p:spPr>
            <a:xfrm>
              <a:off x="3889575" y="2681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1" name="Google Shape;771;p71"/>
            <p:cNvSpPr txBox="1"/>
            <p:nvPr/>
          </p:nvSpPr>
          <p:spPr>
            <a:xfrm>
              <a:off x="4509225" y="31541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2" name="Google Shape;772;p71"/>
            <p:cNvSpPr txBox="1"/>
            <p:nvPr/>
          </p:nvSpPr>
          <p:spPr>
            <a:xfrm>
              <a:off x="5228250" y="29235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73" name="Google Shape;773;p71"/>
          <p:cNvGrpSpPr/>
          <p:nvPr/>
        </p:nvGrpSpPr>
        <p:grpSpPr>
          <a:xfrm>
            <a:off x="2686050" y="2333711"/>
            <a:ext cx="790053" cy="819189"/>
            <a:chOff x="2686050" y="2333711"/>
            <a:chExt cx="790053" cy="819189"/>
          </a:xfrm>
        </p:grpSpPr>
        <p:grpSp>
          <p:nvGrpSpPr>
            <p:cNvPr id="774" name="Google Shape;774;p71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775" name="Google Shape;775;p71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71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7" name="Google Shape;777;p71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8" name="Google Shape;778;p71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79" name="Google Shape;779;p71"/>
          <p:cNvGrpSpPr/>
          <p:nvPr/>
        </p:nvGrpSpPr>
        <p:grpSpPr>
          <a:xfrm>
            <a:off x="6334125" y="2269786"/>
            <a:ext cx="790053" cy="819189"/>
            <a:chOff x="2686050" y="2333711"/>
            <a:chExt cx="790053" cy="819189"/>
          </a:xfrm>
        </p:grpSpPr>
        <p:grpSp>
          <p:nvGrpSpPr>
            <p:cNvPr id="780" name="Google Shape;780;p71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781" name="Google Shape;781;p71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71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3" name="Google Shape;783;p71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4" name="Google Shape;784;p71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85" name="Google Shape;785;p71"/>
          <p:cNvSpPr txBox="1"/>
          <p:nvPr/>
        </p:nvSpPr>
        <p:spPr>
          <a:xfrm>
            <a:off x="8068275" y="29440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20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6" name="Google Shape;786;p71"/>
          <p:cNvSpPr txBox="1"/>
          <p:nvPr/>
        </p:nvSpPr>
        <p:spPr>
          <a:xfrm>
            <a:off x="7466225" y="247200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12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7" name="Google Shape;787;p71"/>
          <p:cNvSpPr txBox="1"/>
          <p:nvPr/>
        </p:nvSpPr>
        <p:spPr>
          <a:xfrm>
            <a:off x="8704875" y="2525475"/>
            <a:ext cx="27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88" name="Google Shape;788;p71"/>
          <p:cNvCxnSpPr>
            <a:endCxn id="777" idx="1"/>
          </p:cNvCxnSpPr>
          <p:nvPr/>
        </p:nvCxnSpPr>
        <p:spPr>
          <a:xfrm flipH="1" rot="10800000">
            <a:off x="2286150" y="2743300"/>
            <a:ext cx="399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88" y="2131946"/>
            <a:ext cx="2000413" cy="227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24600" y="893525"/>
            <a:ext cx="6316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Upsampling technique with learnable parameters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Reverse of normal convolution - Going from smaller input image to larger output image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Can have padding / no-padding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 guide to convolution arithmetic for deep learning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749" y="1993289"/>
            <a:ext cx="2242476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708244" y="4525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5x5, Z=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" sz="800">
                <a:latin typeface="Tahoma"/>
                <a:ea typeface="Tahoma"/>
                <a:cs typeface="Tahoma"/>
                <a:sym typeface="Tahoma"/>
              </a:rPr>
              <a:t>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105194" y="4559450"/>
            <a:ext cx="22425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4x4, Z=0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Double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4" name="Google Shape;794;p72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5" name="Google Shape;795;p72"/>
          <p:cNvSpPr/>
          <p:nvPr/>
        </p:nvSpPr>
        <p:spPr>
          <a:xfrm>
            <a:off x="435413" y="1521888"/>
            <a:ext cx="1382700" cy="1257900"/>
          </a:xfrm>
          <a:prstGeom prst="cube">
            <a:avLst>
              <a:gd fmla="val 16983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2"/>
          <p:cNvSpPr txBox="1"/>
          <p:nvPr/>
        </p:nvSpPr>
        <p:spPr>
          <a:xfrm>
            <a:off x="109425" y="20448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360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7" name="Google Shape;797;p72"/>
          <p:cNvSpPr txBox="1"/>
          <p:nvPr/>
        </p:nvSpPr>
        <p:spPr>
          <a:xfrm>
            <a:off x="842850" y="27124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640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8" name="Google Shape;798;p72"/>
          <p:cNvSpPr txBox="1"/>
          <p:nvPr/>
        </p:nvSpPr>
        <p:spPr>
          <a:xfrm>
            <a:off x="1595475" y="25717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3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99" name="Google Shape;799;p72"/>
          <p:cNvGrpSpPr/>
          <p:nvPr/>
        </p:nvGrpSpPr>
        <p:grpSpPr>
          <a:xfrm>
            <a:off x="3496341" y="1009127"/>
            <a:ext cx="2283367" cy="2036494"/>
            <a:chOff x="3867849" y="2028337"/>
            <a:chExt cx="1696031" cy="1326188"/>
          </a:xfrm>
        </p:grpSpPr>
        <p:sp>
          <p:nvSpPr>
            <p:cNvPr id="800" name="Google Shape;800;p7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2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2" name="Google Shape;802;p7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3" name="Google Shape;803;p72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04" name="Google Shape;804;p72"/>
          <p:cNvGrpSpPr/>
          <p:nvPr/>
        </p:nvGrpSpPr>
        <p:grpSpPr>
          <a:xfrm>
            <a:off x="2457459" y="1787585"/>
            <a:ext cx="898528" cy="897011"/>
            <a:chOff x="2686050" y="2333711"/>
            <a:chExt cx="790053" cy="819188"/>
          </a:xfrm>
        </p:grpSpPr>
        <p:grpSp>
          <p:nvGrpSpPr>
            <p:cNvPr id="805" name="Google Shape;805;p72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06" name="Google Shape;806;p72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72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8" name="Google Shape;808;p72"/>
            <p:cNvSpPr txBox="1"/>
            <p:nvPr/>
          </p:nvSpPr>
          <p:spPr>
            <a:xfrm>
              <a:off x="2686050" y="25894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2886138" y="28451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10" name="Google Shape;810;p72"/>
          <p:cNvSpPr txBox="1"/>
          <p:nvPr/>
        </p:nvSpPr>
        <p:spPr>
          <a:xfrm>
            <a:off x="3008575" y="2269775"/>
            <a:ext cx="34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ahoma"/>
                <a:ea typeface="Tahoma"/>
                <a:cs typeface="Tahoma"/>
                <a:sym typeface="Tahoma"/>
              </a:rPr>
              <a:t>64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11" name="Google Shape;811;p72"/>
          <p:cNvGrpSpPr/>
          <p:nvPr/>
        </p:nvGrpSpPr>
        <p:grpSpPr>
          <a:xfrm>
            <a:off x="6458616" y="1009127"/>
            <a:ext cx="2283367" cy="2036494"/>
            <a:chOff x="3867849" y="2028337"/>
            <a:chExt cx="1696031" cy="1326188"/>
          </a:xfrm>
        </p:grpSpPr>
        <p:sp>
          <p:nvSpPr>
            <p:cNvPr id="812" name="Google Shape;812;p7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4" name="Google Shape;814;p72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1" name="Google Shape;821;p73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22" name="Google Shape;822;p73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823" name="Google Shape;823;p73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5" name="Google Shape;825;p7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6" name="Google Shape;826;p73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27" name="Google Shape;827;p73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828" name="Google Shape;828;p73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29" name="Google Shape;829;p73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73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1" name="Google Shape;831;p73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2" name="Google Shape;832;p73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3" name="Google Shape;833;p73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834" name="Google Shape;834;p73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3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6" name="Google Shape;836;p73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7" name="Google Shape;837;p73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8" name="Google Shape;838;p73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839" name="Google Shape;839;p73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3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1" name="Google Shape;841;p73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2" name="Google Shape;842;p73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43" name="Google Shape;843;p73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844" name="Google Shape;844;p73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6" name="Google Shape;846;p7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7" name="Google Shape;847;p73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p74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54" name="Google Shape;854;p74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855" name="Google Shape;855;p74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7" name="Google Shape;857;p7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8" name="Google Shape;858;p74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59" name="Google Shape;859;p74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860" name="Google Shape;860;p74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61" name="Google Shape;861;p74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74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3" name="Google Shape;863;p74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4" name="Google Shape;864;p74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65" name="Google Shape;865;p74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866" name="Google Shape;866;p74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4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8" name="Google Shape;868;p74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9" name="Google Shape;869;p74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0" name="Google Shape;870;p74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871" name="Google Shape;871;p74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4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3" name="Google Shape;873;p74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4" name="Google Shape;874;p74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5" name="Google Shape;875;p74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876" name="Google Shape;876;p74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fmla="val 2911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8" name="Google Shape;878;p7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</a:t>
              </a: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9" name="Google Shape;879;p74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5"/>
          <p:cNvPicPr preferRelativeResize="0"/>
          <p:nvPr/>
        </p:nvPicPr>
        <p:blipFill rotWithShape="1">
          <a:blip r:embed="rId4">
            <a:alphaModFix/>
          </a:blip>
          <a:srcRect b="7902" l="0" r="1826" t="0"/>
          <a:stretch/>
        </p:blipFill>
        <p:spPr>
          <a:xfrm>
            <a:off x="2932350" y="64150"/>
            <a:ext cx="4233850" cy="1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5"/>
          <p:cNvPicPr preferRelativeResize="0"/>
          <p:nvPr/>
        </p:nvPicPr>
        <p:blipFill rotWithShape="1">
          <a:blip r:embed="rId5">
            <a:alphaModFix/>
          </a:blip>
          <a:srcRect b="0" l="0" r="0" t="6976"/>
          <a:stretch/>
        </p:blipFill>
        <p:spPr>
          <a:xfrm>
            <a:off x="2647950" y="1299275"/>
            <a:ext cx="4443425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000" y="2563275"/>
            <a:ext cx="4651335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0" y="622125"/>
            <a:ext cx="1019200" cy="8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924" y="339488"/>
            <a:ext cx="1471800" cy="1397400"/>
          </a:xfrm>
          <a:prstGeom prst="parallelogram">
            <a:avLst>
              <a:gd fmla="val 16761" name="adj"/>
            </a:avLst>
          </a:prstGeom>
          <a:noFill/>
          <a:ln>
            <a:noFill/>
          </a:ln>
        </p:spPr>
      </p:pic>
      <p:pic>
        <p:nvPicPr>
          <p:cNvPr id="895" name="Google Shape;895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6900" y="280138"/>
            <a:ext cx="158680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6" name="Google Shape;896;p76"/>
          <p:cNvCxnSpPr>
            <a:stCxn id="894" idx="2"/>
            <a:endCxn id="893" idx="1"/>
          </p:cNvCxnSpPr>
          <p:nvPr/>
        </p:nvCxnSpPr>
        <p:spPr>
          <a:xfrm>
            <a:off x="4216615" y="1038188"/>
            <a:ext cx="55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7" name="Google Shape;897;p76"/>
          <p:cNvCxnSpPr>
            <a:stCxn id="893" idx="3"/>
            <a:endCxn id="895" idx="1"/>
          </p:cNvCxnSpPr>
          <p:nvPr/>
        </p:nvCxnSpPr>
        <p:spPr>
          <a:xfrm>
            <a:off x="5786450" y="1038188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8" name="Google Shape;898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p76"/>
          <p:cNvCxnSpPr>
            <a:stCxn id="898" idx="3"/>
            <a:endCxn id="899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76"/>
          <p:cNvCxnSpPr>
            <a:stCxn id="899" idx="3"/>
            <a:endCxn id="900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p77"/>
          <p:cNvCxnSpPr>
            <a:stCxn id="909" idx="3"/>
            <a:endCxn id="910" idx="1"/>
          </p:cNvCxnSpPr>
          <p:nvPr/>
        </p:nvCxnSpPr>
        <p:spPr>
          <a:xfrm>
            <a:off x="4171950" y="1532380"/>
            <a:ext cx="4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77"/>
          <p:cNvCxnSpPr>
            <a:stCxn id="910" idx="3"/>
            <a:endCxn id="912" idx="1"/>
          </p:cNvCxnSpPr>
          <p:nvPr/>
        </p:nvCxnSpPr>
        <p:spPr>
          <a:xfrm>
            <a:off x="5853125" y="1532380"/>
            <a:ext cx="39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3" name="Google Shape;91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6" name="Google Shape;916;p77"/>
          <p:cNvCxnSpPr>
            <a:stCxn id="913" idx="3"/>
            <a:endCxn id="914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77"/>
          <p:cNvCxnSpPr>
            <a:stCxn id="914" idx="3"/>
            <a:endCxn id="915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0" name="Google Shape;910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1025" y="1002567"/>
            <a:ext cx="1262100" cy="1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5325" y="839417"/>
            <a:ext cx="1526625" cy="1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8425" y="766184"/>
            <a:ext cx="1670950" cy="153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78"/>
          <p:cNvGrpSpPr/>
          <p:nvPr/>
        </p:nvGrpSpPr>
        <p:grpSpPr>
          <a:xfrm>
            <a:off x="5356362" y="873372"/>
            <a:ext cx="1088339" cy="935744"/>
            <a:chOff x="2935800" y="1721397"/>
            <a:chExt cx="1407577" cy="1216200"/>
          </a:xfrm>
        </p:grpSpPr>
        <p:sp>
          <p:nvSpPr>
            <p:cNvPr id="923" name="Google Shape;923;p78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fmla="val 71246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8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5" name="Google Shape;925;p78"/>
          <p:cNvGrpSpPr/>
          <p:nvPr/>
        </p:nvGrpSpPr>
        <p:grpSpPr>
          <a:xfrm>
            <a:off x="6920953" y="681856"/>
            <a:ext cx="1755015" cy="1566233"/>
            <a:chOff x="3867849" y="2334576"/>
            <a:chExt cx="1303584" cy="1019949"/>
          </a:xfrm>
        </p:grpSpPr>
        <p:sp>
          <p:nvSpPr>
            <p:cNvPr id="926" name="Google Shape;926;p78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8" name="Google Shape;928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9" name="Google Shape;929;p78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0" name="Google Shape;930;p78"/>
          <p:cNvGrpSpPr/>
          <p:nvPr/>
        </p:nvGrpSpPr>
        <p:grpSpPr>
          <a:xfrm>
            <a:off x="6697128" y="3172656"/>
            <a:ext cx="1755015" cy="1566233"/>
            <a:chOff x="3867849" y="2334576"/>
            <a:chExt cx="1303584" cy="1019949"/>
          </a:xfrm>
        </p:grpSpPr>
        <p:sp>
          <p:nvSpPr>
            <p:cNvPr id="931" name="Google Shape;931;p78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3" name="Google Shape;933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4" name="Google Shape;934;p78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5" name="Google Shape;935;p78"/>
          <p:cNvGrpSpPr/>
          <p:nvPr/>
        </p:nvGrpSpPr>
        <p:grpSpPr>
          <a:xfrm>
            <a:off x="3059851" y="473081"/>
            <a:ext cx="1636200" cy="1555200"/>
            <a:chOff x="2935801" y="1382288"/>
            <a:chExt cx="1636200" cy="1555200"/>
          </a:xfrm>
        </p:grpSpPr>
        <p:sp>
          <p:nvSpPr>
            <p:cNvPr id="936" name="Google Shape;936;p78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8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8" name="Google Shape;938;p78"/>
          <p:cNvGrpSpPr/>
          <p:nvPr/>
        </p:nvGrpSpPr>
        <p:grpSpPr>
          <a:xfrm>
            <a:off x="2314576" y="3024206"/>
            <a:ext cx="1974325" cy="1798075"/>
            <a:chOff x="1033451" y="2571756"/>
            <a:chExt cx="1974325" cy="1798075"/>
          </a:xfrm>
        </p:grpSpPr>
        <p:grpSp>
          <p:nvGrpSpPr>
            <p:cNvPr id="939" name="Google Shape;939;p78"/>
            <p:cNvGrpSpPr/>
            <p:nvPr/>
          </p:nvGrpSpPr>
          <p:grpSpPr>
            <a:xfrm>
              <a:off x="1033451" y="2571756"/>
              <a:ext cx="1974325" cy="1798075"/>
              <a:chOff x="2190751" y="2328881"/>
              <a:chExt cx="1974325" cy="1798075"/>
            </a:xfrm>
          </p:grpSpPr>
          <p:sp>
            <p:nvSpPr>
              <p:cNvPr id="940" name="Google Shape;940;p78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78"/>
              <p:cNvSpPr/>
              <p:nvPr/>
            </p:nvSpPr>
            <p:spPr>
              <a:xfrm>
                <a:off x="2528876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8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78"/>
              <p:cNvSpPr/>
              <p:nvPr/>
            </p:nvSpPr>
            <p:spPr>
              <a:xfrm>
                <a:off x="2528876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4" name="Google Shape;944;p78"/>
            <p:cNvSpPr txBox="1"/>
            <p:nvPr/>
          </p:nvSpPr>
          <p:spPr>
            <a:xfrm>
              <a:off x="2211800" y="3629025"/>
              <a:ext cx="51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45" name="Google Shape;945;p78"/>
          <p:cNvGrpSpPr/>
          <p:nvPr/>
        </p:nvGrpSpPr>
        <p:grpSpPr>
          <a:xfrm>
            <a:off x="4796506" y="3172649"/>
            <a:ext cx="1352027" cy="1383799"/>
            <a:chOff x="4829831" y="3300424"/>
            <a:chExt cx="1352027" cy="1383799"/>
          </a:xfrm>
        </p:grpSpPr>
        <p:grpSp>
          <p:nvGrpSpPr>
            <p:cNvPr id="946" name="Google Shape;946;p78"/>
            <p:cNvGrpSpPr/>
            <p:nvPr/>
          </p:nvGrpSpPr>
          <p:grpSpPr>
            <a:xfrm>
              <a:off x="4829831" y="3300424"/>
              <a:ext cx="1352027" cy="1383799"/>
              <a:chOff x="2190751" y="2328881"/>
              <a:chExt cx="1868989" cy="1798075"/>
            </a:xfrm>
          </p:grpSpPr>
          <p:sp>
            <p:nvSpPr>
              <p:cNvPr id="947" name="Google Shape;947;p78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78"/>
              <p:cNvSpPr/>
              <p:nvPr/>
            </p:nvSpPr>
            <p:spPr>
              <a:xfrm>
                <a:off x="2423540" y="2571756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78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8"/>
              <p:cNvSpPr/>
              <p:nvPr/>
            </p:nvSpPr>
            <p:spPr>
              <a:xfrm>
                <a:off x="2423540" y="2328881"/>
                <a:ext cx="1636200" cy="1555200"/>
              </a:xfrm>
              <a:prstGeom prst="cube">
                <a:avLst>
                  <a:gd fmla="val 83879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1" name="Google Shape;951;p78"/>
            <p:cNvSpPr txBox="1"/>
            <p:nvPr/>
          </p:nvSpPr>
          <p:spPr>
            <a:xfrm>
              <a:off x="5638392" y="4024334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52" name="Google Shape;952;p78"/>
          <p:cNvGrpSpPr/>
          <p:nvPr/>
        </p:nvGrpSpPr>
        <p:grpSpPr>
          <a:xfrm>
            <a:off x="107416" y="720765"/>
            <a:ext cx="2207167" cy="2036494"/>
            <a:chOff x="3867849" y="2028337"/>
            <a:chExt cx="1639432" cy="1326188"/>
          </a:xfrm>
        </p:grpSpPr>
        <p:sp>
          <p:nvSpPr>
            <p:cNvPr id="953" name="Google Shape;953;p7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5" name="Google Shape;955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6" name="Google Shape;956;p7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79"/>
          <p:cNvGrpSpPr/>
          <p:nvPr/>
        </p:nvGrpSpPr>
        <p:grpSpPr>
          <a:xfrm>
            <a:off x="6616153" y="3348856"/>
            <a:ext cx="1755015" cy="1566233"/>
            <a:chOff x="3867849" y="2334576"/>
            <a:chExt cx="1303584" cy="1019949"/>
          </a:xfrm>
        </p:grpSpPr>
        <p:sp>
          <p:nvSpPr>
            <p:cNvPr id="962" name="Google Shape;962;p79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9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4" name="Google Shape;964;p79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5" name="Google Shape;965;p79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66" name="Google Shape;966;p79"/>
          <p:cNvGrpSpPr/>
          <p:nvPr/>
        </p:nvGrpSpPr>
        <p:grpSpPr>
          <a:xfrm>
            <a:off x="289500" y="2207731"/>
            <a:ext cx="3240500" cy="2817525"/>
            <a:chOff x="2951751" y="531331"/>
            <a:chExt cx="3240500" cy="2817525"/>
          </a:xfrm>
        </p:grpSpPr>
        <p:grpSp>
          <p:nvGrpSpPr>
            <p:cNvPr id="967" name="Google Shape;967;p79"/>
            <p:cNvGrpSpPr/>
            <p:nvPr/>
          </p:nvGrpSpPr>
          <p:grpSpPr>
            <a:xfrm>
              <a:off x="2951750" y="531331"/>
              <a:ext cx="3240500" cy="2817525"/>
              <a:chOff x="2951751" y="531331"/>
              <a:chExt cx="3240500" cy="2817525"/>
            </a:xfrm>
          </p:grpSpPr>
          <p:grpSp>
            <p:nvGrpSpPr>
              <p:cNvPr id="968" name="Google Shape;968;p79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969" name="Google Shape;969;p79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970" name="Google Shape;970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71" name="Google Shape;971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2" name="Google Shape;972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3" name="Google Shape;973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74" name="Google Shape;974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75" name="Google Shape;975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6" name="Google Shape;976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77" name="Google Shape;977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78" name="Google Shape;978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79" name="Google Shape;979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0" name="Google Shape;980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1" name="Google Shape;981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982" name="Google Shape;982;p79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983" name="Google Shape;983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84" name="Google Shape;984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5" name="Google Shape;985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6" name="Google Shape;986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87" name="Google Shape;987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88" name="Google Shape;988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89" name="Google Shape;989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0" name="Google Shape;990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991" name="Google Shape;991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92" name="Google Shape;992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3" name="Google Shape;993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4" name="Google Shape;994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995" name="Google Shape;995;p79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996" name="Google Shape;996;p79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997" name="Google Shape;997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998" name="Google Shape;998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9" name="Google Shape;999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0" name="Google Shape;1000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01" name="Google Shape;1001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02" name="Google Shape;1002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3" name="Google Shape;1003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4" name="Google Shape;1004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05" name="Google Shape;1005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06" name="Google Shape;1006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7" name="Google Shape;1007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8" name="Google Shape;1008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09" name="Google Shape;1009;p79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10" name="Google Shape;1010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11" name="Google Shape;1011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2" name="Google Shape;1012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3" name="Google Shape;1013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14" name="Google Shape;1014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15" name="Google Shape;1015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6" name="Google Shape;1016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7" name="Google Shape;1017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18" name="Google Shape;1018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19" name="Google Shape;1019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0" name="Google Shape;1020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1" name="Google Shape;1021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022" name="Google Shape;1022;p79"/>
            <p:cNvSpPr txBox="1"/>
            <p:nvPr/>
          </p:nvSpPr>
          <p:spPr>
            <a:xfrm>
              <a:off x="5521399" y="2528625"/>
              <a:ext cx="52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23" name="Google Shape;1023;p79"/>
          <p:cNvGrpSpPr/>
          <p:nvPr/>
        </p:nvGrpSpPr>
        <p:grpSpPr>
          <a:xfrm>
            <a:off x="3866302" y="2808425"/>
            <a:ext cx="2307560" cy="1978748"/>
            <a:chOff x="542102" y="3313250"/>
            <a:chExt cx="2307560" cy="1978748"/>
          </a:xfrm>
        </p:grpSpPr>
        <p:grpSp>
          <p:nvGrpSpPr>
            <p:cNvPr id="1024" name="Google Shape;1024;p79"/>
            <p:cNvGrpSpPr/>
            <p:nvPr/>
          </p:nvGrpSpPr>
          <p:grpSpPr>
            <a:xfrm>
              <a:off x="542102" y="3313250"/>
              <a:ext cx="2307560" cy="1978748"/>
              <a:chOff x="2951751" y="531331"/>
              <a:chExt cx="3240500" cy="2817525"/>
            </a:xfrm>
          </p:grpSpPr>
          <p:grpSp>
            <p:nvGrpSpPr>
              <p:cNvPr id="1025" name="Google Shape;1025;p79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26" name="Google Shape;1026;p79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27" name="Google Shape;1027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28" name="Google Shape;1028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9" name="Google Shape;1029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0" name="Google Shape;1030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31" name="Google Shape;1031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2" name="Google Shape;1032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3" name="Google Shape;1033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4" name="Google Shape;1034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35" name="Google Shape;1035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6" name="Google Shape;1036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7" name="Google Shape;1037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8" name="Google Shape;1038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39" name="Google Shape;1039;p79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40" name="Google Shape;1040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1" name="Google Shape;1041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2" name="Google Shape;1042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3" name="Google Shape;1043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44" name="Google Shape;1044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5" name="Google Shape;1045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6" name="Google Shape;1046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7" name="Google Shape;1047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48" name="Google Shape;1048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9" name="Google Shape;1049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0" name="Google Shape;1050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1" name="Google Shape;1051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1052" name="Google Shape;1052;p79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53" name="Google Shape;1053;p79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54" name="Google Shape;1054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5" name="Google Shape;1055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6" name="Google Shape;1056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7" name="Google Shape;1057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58" name="Google Shape;1058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9" name="Google Shape;1059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0" name="Google Shape;1060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1" name="Google Shape;1061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62" name="Google Shape;1062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3" name="Google Shape;1063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4" name="Google Shape;1064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5" name="Google Shape;1065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066" name="Google Shape;1066;p79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67" name="Google Shape;1067;p79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8" name="Google Shape;1068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9" name="Google Shape;1069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0" name="Google Shape;1070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71" name="Google Shape;1071;p79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2" name="Google Shape;1072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3" name="Google Shape;1073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4" name="Google Shape;1074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75" name="Google Shape;1075;p79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6" name="Google Shape;1076;p79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7" name="Google Shape;1077;p79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78" name="Google Shape;1078;p79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fmla="val 83879" name="adj"/>
                      </a:avLst>
                    </a:prstGeom>
                    <a:solidFill>
                      <a:srgbClr val="B6D7A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079" name="Google Shape;1079;p79"/>
            <p:cNvSpPr txBox="1"/>
            <p:nvPr/>
          </p:nvSpPr>
          <p:spPr>
            <a:xfrm>
              <a:off x="2314575" y="4683782"/>
              <a:ext cx="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80" name="Google Shape;1080;p79"/>
          <p:cNvGrpSpPr/>
          <p:nvPr/>
        </p:nvGrpSpPr>
        <p:grpSpPr>
          <a:xfrm>
            <a:off x="4264776" y="226006"/>
            <a:ext cx="2278475" cy="2064225"/>
            <a:chOff x="3045576" y="-45469"/>
            <a:chExt cx="2278475" cy="2064225"/>
          </a:xfrm>
        </p:grpSpPr>
        <p:grpSp>
          <p:nvGrpSpPr>
            <p:cNvPr id="1081" name="Google Shape;1081;p79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082" name="Google Shape;1082;p79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83" name="Google Shape;1083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6" name="Google Shape;1086;p79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87" name="Google Shape;1087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0" name="Google Shape;1090;p79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91" name="Google Shape;1091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94" name="Google Shape;1094;p79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95" name="Google Shape;1095;p79"/>
          <p:cNvGrpSpPr/>
          <p:nvPr/>
        </p:nvGrpSpPr>
        <p:grpSpPr>
          <a:xfrm>
            <a:off x="1342598" y="402072"/>
            <a:ext cx="1427482" cy="1183214"/>
            <a:chOff x="5324048" y="973572"/>
            <a:chExt cx="1427482" cy="1183214"/>
          </a:xfrm>
        </p:grpSpPr>
        <p:grpSp>
          <p:nvGrpSpPr>
            <p:cNvPr id="1096" name="Google Shape;1096;p79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097" name="Google Shape;1097;p79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098" name="Google Shape;1098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1" name="Google Shape;1101;p79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02" name="Google Shape;1102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5" name="Google Shape;1105;p79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06" name="Google Shape;1106;p79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79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79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9" name="Google Shape;1109;p79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10" name="Google Shape;1110;p79"/>
          <p:cNvGrpSpPr/>
          <p:nvPr/>
        </p:nvGrpSpPr>
        <p:grpSpPr>
          <a:xfrm>
            <a:off x="6946803" y="1053331"/>
            <a:ext cx="1755015" cy="1566233"/>
            <a:chOff x="3867849" y="2334576"/>
            <a:chExt cx="1303584" cy="1019949"/>
          </a:xfrm>
        </p:grpSpPr>
        <p:sp>
          <p:nvSpPr>
            <p:cNvPr id="1111" name="Google Shape;1111;p79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4" name="Google Shape;1114;p79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80"/>
          <p:cNvGrpSpPr/>
          <p:nvPr/>
        </p:nvGrpSpPr>
        <p:grpSpPr>
          <a:xfrm>
            <a:off x="6616153" y="2815456"/>
            <a:ext cx="1755015" cy="1566233"/>
            <a:chOff x="3867849" y="2334576"/>
            <a:chExt cx="1303584" cy="1019949"/>
          </a:xfrm>
        </p:grpSpPr>
        <p:sp>
          <p:nvSpPr>
            <p:cNvPr id="1120" name="Google Shape;1120;p80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fmla="val 4144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0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2" name="Google Shape;1122;p80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3" name="Google Shape;1123;p80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24" name="Google Shape;1124;p80"/>
          <p:cNvGrpSpPr/>
          <p:nvPr/>
        </p:nvGrpSpPr>
        <p:grpSpPr>
          <a:xfrm>
            <a:off x="3045575" y="-45469"/>
            <a:ext cx="2278475" cy="2064225"/>
            <a:chOff x="3045576" y="-45469"/>
            <a:chExt cx="2278475" cy="2064225"/>
          </a:xfrm>
        </p:grpSpPr>
        <p:grpSp>
          <p:nvGrpSpPr>
            <p:cNvPr id="1125" name="Google Shape;1125;p80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126" name="Google Shape;1126;p80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27" name="Google Shape;1127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0" name="Google Shape;1130;p80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31" name="Google Shape;1131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4" name="Google Shape;1134;p80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35" name="Google Shape;1135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8" name="Google Shape;1138;p80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39" name="Google Shape;1139;p80"/>
          <p:cNvGrpSpPr/>
          <p:nvPr/>
        </p:nvGrpSpPr>
        <p:grpSpPr>
          <a:xfrm>
            <a:off x="5324048" y="973572"/>
            <a:ext cx="1427482" cy="1183214"/>
            <a:chOff x="5324048" y="973572"/>
            <a:chExt cx="1427482" cy="1183214"/>
          </a:xfrm>
        </p:grpSpPr>
        <p:grpSp>
          <p:nvGrpSpPr>
            <p:cNvPr id="1140" name="Google Shape;1140;p80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5" name="Google Shape;1145;p80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6" name="Google Shape;1146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9" name="Google Shape;1149;p80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50" name="Google Shape;1150;p80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80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80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fmla="val 83879" name="adj"/>
                  </a:avLst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53" name="Google Shape;1153;p80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59" name="Google Shape;1159;p81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160" name="Google Shape;1160;p81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1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2" name="Google Shape;1162;p81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3" name="Google Shape;1163;p81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64" name="Google Shape;1164;p81"/>
          <p:cNvGrpSpPr/>
          <p:nvPr/>
        </p:nvGrpSpPr>
        <p:grpSpPr>
          <a:xfrm>
            <a:off x="4206555" y="1781336"/>
            <a:ext cx="590565" cy="701497"/>
            <a:chOff x="2686050" y="2333711"/>
            <a:chExt cx="790053" cy="956500"/>
          </a:xfrm>
        </p:grpSpPr>
        <p:grpSp>
          <p:nvGrpSpPr>
            <p:cNvPr id="1165" name="Google Shape;1165;p81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1166" name="Google Shape;1166;p81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81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fmla="val 21429" name="adj"/>
                </a:avLst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8" name="Google Shape;1168;p81"/>
            <p:cNvSpPr txBox="1"/>
            <p:nvPr/>
          </p:nvSpPr>
          <p:spPr>
            <a:xfrm>
              <a:off x="2686050" y="2589400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9" name="Google Shape;1169;p81"/>
            <p:cNvSpPr txBox="1"/>
            <p:nvPr/>
          </p:nvSpPr>
          <p:spPr>
            <a:xfrm>
              <a:off x="2914033" y="2870511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70" name="Google Shape;1170;p81"/>
          <p:cNvGrpSpPr/>
          <p:nvPr/>
        </p:nvGrpSpPr>
        <p:grpSpPr>
          <a:xfrm>
            <a:off x="2385420" y="1375876"/>
            <a:ext cx="1499889" cy="1512417"/>
            <a:chOff x="2705770" y="1382288"/>
            <a:chExt cx="1866230" cy="1854134"/>
          </a:xfrm>
        </p:grpSpPr>
        <p:sp>
          <p:nvSpPr>
            <p:cNvPr id="1171" name="Google Shape;1171;p81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fmla="val 83879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1"/>
            <p:cNvSpPr txBox="1"/>
            <p:nvPr/>
          </p:nvSpPr>
          <p:spPr>
            <a:xfrm>
              <a:off x="2705770" y="2678046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3" name="Google Shape;1173;p81"/>
            <p:cNvSpPr txBox="1"/>
            <p:nvPr/>
          </p:nvSpPr>
          <p:spPr>
            <a:xfrm>
              <a:off x="2962270" y="2859021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4" name="Google Shape;1174;p81"/>
            <p:cNvSpPr txBox="1"/>
            <p:nvPr/>
          </p:nvSpPr>
          <p:spPr>
            <a:xfrm>
              <a:off x="3811789" y="2187755"/>
              <a:ext cx="67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75" name="Google Shape;1175;p81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176" name="Google Shape;1176;p81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1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8" name="Google Shape;1178;p81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9" name="Google Shape;1179;p81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80" name="Google Shape;1180;p81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181" name="Google Shape;1181;p81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1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3" name="Google Shape;1183;p81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4" name="Google Shape;1184;p81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185" name="Google Shape;1185;p81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6" name="Google Shape;1186;p81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7" name="Google Shape;1187;p81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8" name="Google Shape;1188;p81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98895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9736"/>
            <a:ext cx="3660824" cy="35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50" y="1201350"/>
            <a:ext cx="3952802" cy="32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545500" y="378400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Normal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convolutions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2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94" name="Google Shape;1194;p82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195" name="Google Shape;1195;p82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2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7" name="Google Shape;1197;p82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8" name="Google Shape;1198;p82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99" name="Google Shape;1199;p82"/>
          <p:cNvGrpSpPr/>
          <p:nvPr/>
        </p:nvGrpSpPr>
        <p:grpSpPr>
          <a:xfrm>
            <a:off x="4749111" y="1424423"/>
            <a:ext cx="1842079" cy="1539773"/>
            <a:chOff x="3867849" y="2280177"/>
            <a:chExt cx="1473545" cy="1092348"/>
          </a:xfrm>
        </p:grpSpPr>
        <p:sp>
          <p:nvSpPr>
            <p:cNvPr id="1200" name="Google Shape;1200;p82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2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2" name="Google Shape;1202;p82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3" name="Google Shape;1203;p82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04" name="Google Shape;1204;p82"/>
          <p:cNvSpPr txBox="1"/>
          <p:nvPr/>
        </p:nvSpPr>
        <p:spPr>
          <a:xfrm>
            <a:off x="311705" y="30657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05" name="Google Shape;1205;p82"/>
          <p:cNvGrpSpPr/>
          <p:nvPr/>
        </p:nvGrpSpPr>
        <p:grpSpPr>
          <a:xfrm>
            <a:off x="2764325" y="1739775"/>
            <a:ext cx="952500" cy="1131475"/>
            <a:chOff x="2792000" y="2126925"/>
            <a:chExt cx="952500" cy="1131475"/>
          </a:xfrm>
        </p:grpSpPr>
        <p:sp>
          <p:nvSpPr>
            <p:cNvPr id="1206" name="Google Shape;1206;p82"/>
            <p:cNvSpPr txBox="1"/>
            <p:nvPr/>
          </p:nvSpPr>
          <p:spPr>
            <a:xfrm>
              <a:off x="2792000" y="2765800"/>
              <a:ext cx="952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3x3 Conv 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Tahoma"/>
                  <a:ea typeface="Tahoma"/>
                  <a:cs typeface="Tahoma"/>
                  <a:sym typeface="Tahoma"/>
                </a:rPr>
                <a:t>(rate</a:t>
              </a:r>
              <a:r>
                <a:rPr b="1" lang="en" sz="1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=12)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207" name="Google Shape;1207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2436" y="2126925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3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13" name="Google Shape;1213;p83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214" name="Google Shape;1214;p83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6769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3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6" name="Google Shape;1216;p83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7" name="Google Shape;1217;p83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8" name="Google Shape;1218;p83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219" name="Google Shape;1219;p83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fmla="val 71246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3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1" name="Google Shape;1221;p83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2" name="Google Shape;1222;p83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23" name="Google Shape;1223;p83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224" name="Google Shape;1224;p83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fmla="val 3710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3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6" name="Google Shape;1226;p83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7" name="Google Shape;1227;p83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28" name="Google Shape;1228;p83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9" name="Google Shape;1229;p83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0" name="Google Shape;1230;p83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1x1 conv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1" name="Google Shape;1231;p83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32" name="Google Shape;12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48" y="1659200"/>
            <a:ext cx="671625" cy="6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288" y="355775"/>
            <a:ext cx="9620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738" y="3753550"/>
            <a:ext cx="11811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4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40" name="Google Shape;1240;p84"/>
          <p:cNvGrpSpPr/>
          <p:nvPr/>
        </p:nvGrpSpPr>
        <p:grpSpPr>
          <a:xfrm>
            <a:off x="5197721" y="632081"/>
            <a:ext cx="1660712" cy="1481380"/>
            <a:chOff x="3845547" y="2028337"/>
            <a:chExt cx="1790332" cy="1420988"/>
          </a:xfrm>
        </p:grpSpPr>
        <p:sp>
          <p:nvSpPr>
            <p:cNvPr id="1241" name="Google Shape;1241;p84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fmla="val 40436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4"/>
            <p:cNvSpPr txBox="1"/>
            <p:nvPr/>
          </p:nvSpPr>
          <p:spPr>
            <a:xfrm>
              <a:off x="3845547" y="270233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3" name="Google Shape;1243;p84"/>
            <p:cNvSpPr txBox="1"/>
            <p:nvPr/>
          </p:nvSpPr>
          <p:spPr>
            <a:xfrm>
              <a:off x="4339426" y="315412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4" name="Google Shape;1244;p84"/>
            <p:cNvSpPr txBox="1"/>
            <p:nvPr/>
          </p:nvSpPr>
          <p:spPr>
            <a:xfrm>
              <a:off x="5134879" y="2950528"/>
              <a:ext cx="5010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45" name="Google Shape;1245;p84"/>
          <p:cNvGrpSpPr/>
          <p:nvPr/>
        </p:nvGrpSpPr>
        <p:grpSpPr>
          <a:xfrm>
            <a:off x="147508" y="1103075"/>
            <a:ext cx="1600192" cy="539401"/>
            <a:chOff x="147508" y="1103075"/>
            <a:chExt cx="1600192" cy="539401"/>
          </a:xfrm>
        </p:grpSpPr>
        <p:sp>
          <p:nvSpPr>
            <p:cNvPr id="1246" name="Google Shape;1246;p84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4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8" name="Google Shape;1248;p84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49" name="Google Shape;1249;p84"/>
          <p:cNvGrpSpPr/>
          <p:nvPr/>
        </p:nvGrpSpPr>
        <p:grpSpPr>
          <a:xfrm>
            <a:off x="2597997" y="968975"/>
            <a:ext cx="1706153" cy="807601"/>
            <a:chOff x="3193297" y="1103075"/>
            <a:chExt cx="1706153" cy="807601"/>
          </a:xfrm>
        </p:grpSpPr>
        <p:sp>
          <p:nvSpPr>
            <p:cNvPr id="1250" name="Google Shape;1250;p84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4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2" name="Google Shape;1252;p84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53" name="Google Shape;1253;p84"/>
          <p:cNvGrpSpPr/>
          <p:nvPr/>
        </p:nvGrpSpPr>
        <p:grpSpPr>
          <a:xfrm>
            <a:off x="4155938" y="2215201"/>
            <a:ext cx="713100" cy="713100"/>
            <a:chOff x="3636838" y="2510951"/>
            <a:chExt cx="713100" cy="713100"/>
          </a:xfrm>
        </p:grpSpPr>
        <p:sp>
          <p:nvSpPr>
            <p:cNvPr id="1254" name="Google Shape;1254;p84"/>
            <p:cNvSpPr/>
            <p:nvPr/>
          </p:nvSpPr>
          <p:spPr>
            <a:xfrm>
              <a:off x="3636838" y="2510951"/>
              <a:ext cx="713100" cy="71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5" name="Google Shape;1255;p84"/>
            <p:cNvGrpSpPr/>
            <p:nvPr/>
          </p:nvGrpSpPr>
          <p:grpSpPr>
            <a:xfrm>
              <a:off x="3767125" y="2664039"/>
              <a:ext cx="452525" cy="406925"/>
              <a:chOff x="3433750" y="2762250"/>
              <a:chExt cx="452525" cy="406925"/>
            </a:xfrm>
          </p:grpSpPr>
          <p:sp>
            <p:nvSpPr>
              <p:cNvPr id="1256" name="Google Shape;1256;p84"/>
              <p:cNvSpPr/>
              <p:nvPr/>
            </p:nvSpPr>
            <p:spPr>
              <a:xfrm>
                <a:off x="3533775" y="2762250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84"/>
              <p:cNvSpPr/>
              <p:nvPr/>
            </p:nvSpPr>
            <p:spPr>
              <a:xfrm>
                <a:off x="3481375" y="28098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84"/>
              <p:cNvSpPr/>
              <p:nvPr/>
            </p:nvSpPr>
            <p:spPr>
              <a:xfrm>
                <a:off x="3433750" y="28622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9" name="Google Shape;1259;p84"/>
          <p:cNvGrpSpPr/>
          <p:nvPr/>
        </p:nvGrpSpPr>
        <p:grpSpPr>
          <a:xfrm>
            <a:off x="2293197" y="2978750"/>
            <a:ext cx="1706153" cy="807601"/>
            <a:chOff x="3193297" y="1103075"/>
            <a:chExt cx="1706153" cy="807601"/>
          </a:xfrm>
        </p:grpSpPr>
        <p:sp>
          <p:nvSpPr>
            <p:cNvPr id="1260" name="Google Shape;1260;p84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4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62" name="Google Shape;1262;p84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63" name="Google Shape;1263;p84"/>
          <p:cNvGrpSpPr/>
          <p:nvPr/>
        </p:nvGrpSpPr>
        <p:grpSpPr>
          <a:xfrm>
            <a:off x="242758" y="2074625"/>
            <a:ext cx="1600192" cy="539401"/>
            <a:chOff x="147508" y="1103075"/>
            <a:chExt cx="1600192" cy="539401"/>
          </a:xfrm>
        </p:grpSpPr>
        <p:sp>
          <p:nvSpPr>
            <p:cNvPr id="1264" name="Google Shape;1264;p84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4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66" name="Google Shape;1266;p84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67" name="Google Shape;1267;p84"/>
          <p:cNvGrpSpPr/>
          <p:nvPr/>
        </p:nvGrpSpPr>
        <p:grpSpPr>
          <a:xfrm>
            <a:off x="6580438" y="2536736"/>
            <a:ext cx="651300" cy="643200"/>
            <a:chOff x="6580438" y="2536736"/>
            <a:chExt cx="651300" cy="643200"/>
          </a:xfrm>
        </p:grpSpPr>
        <p:sp>
          <p:nvSpPr>
            <p:cNvPr id="1268" name="Google Shape;1268;p84"/>
            <p:cNvSpPr/>
            <p:nvPr/>
          </p:nvSpPr>
          <p:spPr>
            <a:xfrm>
              <a:off x="6580438" y="2536736"/>
              <a:ext cx="651300" cy="643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9" name="Google Shape;1269;p84"/>
            <p:cNvGrpSpPr/>
            <p:nvPr/>
          </p:nvGrpSpPr>
          <p:grpSpPr>
            <a:xfrm>
              <a:off x="6753725" y="2614025"/>
              <a:ext cx="304725" cy="488625"/>
              <a:chOff x="6753725" y="2614025"/>
              <a:chExt cx="304725" cy="488625"/>
            </a:xfrm>
          </p:grpSpPr>
          <p:sp>
            <p:nvSpPr>
              <p:cNvPr id="1270" name="Google Shape;1270;p84"/>
              <p:cNvSpPr/>
              <p:nvPr/>
            </p:nvSpPr>
            <p:spPr>
              <a:xfrm>
                <a:off x="6753725" y="26140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84"/>
              <p:cNvSpPr/>
              <p:nvPr/>
            </p:nvSpPr>
            <p:spPr>
              <a:xfrm>
                <a:off x="6753725" y="280440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84"/>
              <p:cNvSpPr/>
              <p:nvPr/>
            </p:nvSpPr>
            <p:spPr>
              <a:xfrm>
                <a:off x="6753725" y="297875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84"/>
              <p:cNvSpPr/>
              <p:nvPr/>
            </p:nvSpPr>
            <p:spPr>
              <a:xfrm>
                <a:off x="6953750" y="27379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84"/>
              <p:cNvSpPr/>
              <p:nvPr/>
            </p:nvSpPr>
            <p:spPr>
              <a:xfrm>
                <a:off x="6953750" y="291227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75" name="Google Shape;1275;p84"/>
              <p:cNvCxnSpPr>
                <a:stCxn id="1270" idx="6"/>
                <a:endCxn id="1273" idx="2"/>
              </p:cNvCxnSpPr>
              <p:nvPr/>
            </p:nvCxnSpPr>
            <p:spPr>
              <a:xfrm>
                <a:off x="6858425" y="2675975"/>
                <a:ext cx="95400" cy="12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6" name="Google Shape;1276;p84"/>
              <p:cNvCxnSpPr>
                <a:stCxn id="1271" idx="6"/>
                <a:endCxn id="1273" idx="2"/>
              </p:cNvCxnSpPr>
              <p:nvPr/>
            </p:nvCxnSpPr>
            <p:spPr>
              <a:xfrm flipH="1" rot="10800000">
                <a:off x="6858425" y="279975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7" name="Google Shape;1277;p84"/>
              <p:cNvCxnSpPr>
                <a:stCxn id="1271" idx="6"/>
                <a:endCxn id="1274" idx="2"/>
              </p:cNvCxnSpPr>
              <p:nvPr/>
            </p:nvCxnSpPr>
            <p:spPr>
              <a:xfrm>
                <a:off x="6858425" y="2866350"/>
                <a:ext cx="95400" cy="10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8" name="Google Shape;1278;p84"/>
              <p:cNvCxnSpPr>
                <a:stCxn id="1272" idx="6"/>
                <a:endCxn id="1274" idx="2"/>
              </p:cNvCxnSpPr>
              <p:nvPr/>
            </p:nvCxnSpPr>
            <p:spPr>
              <a:xfrm flipH="1" rot="10800000">
                <a:off x="6858425" y="2974100"/>
                <a:ext cx="954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9" name="Google Shape;1279;p84"/>
              <p:cNvCxnSpPr>
                <a:stCxn id="1274" idx="2"/>
                <a:endCxn id="1270" idx="6"/>
              </p:cNvCxnSpPr>
              <p:nvPr/>
            </p:nvCxnSpPr>
            <p:spPr>
              <a:xfrm rot="10800000">
                <a:off x="6858350" y="2676025"/>
                <a:ext cx="95400" cy="29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0" name="Google Shape;1280;p84"/>
              <p:cNvCxnSpPr>
                <a:stCxn id="1272" idx="6"/>
                <a:endCxn id="1273" idx="2"/>
              </p:cNvCxnSpPr>
              <p:nvPr/>
            </p:nvCxnSpPr>
            <p:spPr>
              <a:xfrm flipH="1" rot="10800000">
                <a:off x="6858425" y="2799800"/>
                <a:ext cx="95400" cy="24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5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part1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86" name="Google Shape;1286;p85"/>
          <p:cNvGrpSpPr/>
          <p:nvPr/>
        </p:nvGrpSpPr>
        <p:grpSpPr>
          <a:xfrm>
            <a:off x="171386" y="1053507"/>
            <a:ext cx="1483469" cy="1111649"/>
            <a:chOff x="3845547" y="2206846"/>
            <a:chExt cx="1790332" cy="1309979"/>
          </a:xfrm>
        </p:grpSpPr>
        <p:sp>
          <p:nvSpPr>
            <p:cNvPr id="1287" name="Google Shape;1287;p85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fmla="val 20804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9" name="Google Shape;1289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0" name="Google Shape;1290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91" name="Google Shape;1291;p85"/>
          <p:cNvGrpSpPr/>
          <p:nvPr/>
        </p:nvGrpSpPr>
        <p:grpSpPr>
          <a:xfrm>
            <a:off x="2065273" y="985466"/>
            <a:ext cx="1483469" cy="1247732"/>
            <a:chOff x="3845547" y="2046484"/>
            <a:chExt cx="1790332" cy="1470341"/>
          </a:xfrm>
        </p:grpSpPr>
        <p:sp>
          <p:nvSpPr>
            <p:cNvPr id="1292" name="Google Shape;1292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4" name="Google Shape;1294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5" name="Google Shape;1295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96" name="Google Shape;1296;p85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297" name="Google Shape;1297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99" name="Google Shape;1299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0" name="Google Shape;1300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1" name="Google Shape;1301;p85"/>
          <p:cNvGrpSpPr/>
          <p:nvPr/>
        </p:nvGrpSpPr>
        <p:grpSpPr>
          <a:xfrm>
            <a:off x="171398" y="2769857"/>
            <a:ext cx="1416569" cy="1111649"/>
            <a:chOff x="3845547" y="2206846"/>
            <a:chExt cx="1709593" cy="1309979"/>
          </a:xfrm>
        </p:grpSpPr>
        <p:sp>
          <p:nvSpPr>
            <p:cNvPr id="1302" name="Google Shape;1302;p85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fmla="val 37984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4" name="Google Shape;1304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5" name="Google Shape;1305;p85"/>
            <p:cNvSpPr txBox="1"/>
            <p:nvPr/>
          </p:nvSpPr>
          <p:spPr>
            <a:xfrm>
              <a:off x="5054140" y="2960397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128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6" name="Google Shape;1306;p85"/>
          <p:cNvGrpSpPr/>
          <p:nvPr/>
        </p:nvGrpSpPr>
        <p:grpSpPr>
          <a:xfrm>
            <a:off x="2031836" y="2701816"/>
            <a:ext cx="1483469" cy="1247732"/>
            <a:chOff x="3845547" y="2046484"/>
            <a:chExt cx="1790332" cy="1470341"/>
          </a:xfrm>
        </p:grpSpPr>
        <p:sp>
          <p:nvSpPr>
            <p:cNvPr id="1307" name="Google Shape;1307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44731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9" name="Google Shape;1309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0" name="Google Shape;1310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11" name="Google Shape;1311;p85"/>
          <p:cNvGrpSpPr/>
          <p:nvPr/>
        </p:nvGrpSpPr>
        <p:grpSpPr>
          <a:xfrm>
            <a:off x="3959173" y="2701816"/>
            <a:ext cx="1483469" cy="1247732"/>
            <a:chOff x="3845547" y="2046484"/>
            <a:chExt cx="1790332" cy="1470341"/>
          </a:xfrm>
        </p:grpSpPr>
        <p:sp>
          <p:nvSpPr>
            <p:cNvPr id="1312" name="Google Shape;1312;p85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5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4" name="Google Shape;1314;p85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5" name="Google Shape;1315;p85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6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part2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21" name="Google Shape;1321;p86"/>
          <p:cNvGrpSpPr/>
          <p:nvPr/>
        </p:nvGrpSpPr>
        <p:grpSpPr>
          <a:xfrm>
            <a:off x="171385" y="993662"/>
            <a:ext cx="1393254" cy="1239110"/>
            <a:chOff x="3845547" y="2087230"/>
            <a:chExt cx="1582165" cy="1419695"/>
          </a:xfrm>
        </p:grpSpPr>
        <p:sp>
          <p:nvSpPr>
            <p:cNvPr id="1322" name="Google Shape;1322;p86"/>
            <p:cNvSpPr/>
            <p:nvPr/>
          </p:nvSpPr>
          <p:spPr>
            <a:xfrm>
              <a:off x="4142511" y="2087230"/>
              <a:ext cx="1285200" cy="1122300"/>
            </a:xfrm>
            <a:prstGeom prst="cube">
              <a:avLst>
                <a:gd fmla="val 56461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6"/>
            <p:cNvSpPr txBox="1"/>
            <p:nvPr/>
          </p:nvSpPr>
          <p:spPr>
            <a:xfrm>
              <a:off x="3845547" y="270233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4" name="Google Shape;1324;p86"/>
            <p:cNvSpPr txBox="1"/>
            <p:nvPr/>
          </p:nvSpPr>
          <p:spPr>
            <a:xfrm>
              <a:off x="4339426" y="315412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5" name="Google Shape;1325;p86"/>
            <p:cNvSpPr txBox="1"/>
            <p:nvPr/>
          </p:nvSpPr>
          <p:spPr>
            <a:xfrm>
              <a:off x="4926575" y="2942515"/>
              <a:ext cx="5010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320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6" name="Google Shape;1326;p86"/>
          <p:cNvGrpSpPr/>
          <p:nvPr/>
        </p:nvGrpSpPr>
        <p:grpSpPr>
          <a:xfrm>
            <a:off x="2024081" y="985466"/>
            <a:ext cx="1393253" cy="1247732"/>
            <a:chOff x="3845547" y="2046484"/>
            <a:chExt cx="1681454" cy="1470341"/>
          </a:xfrm>
        </p:grpSpPr>
        <p:sp>
          <p:nvSpPr>
            <p:cNvPr id="1327" name="Google Shape;1327;p86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54242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6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9" name="Google Shape;1329;p86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0" name="Google Shape;1330;p86"/>
            <p:cNvSpPr txBox="1"/>
            <p:nvPr/>
          </p:nvSpPr>
          <p:spPr>
            <a:xfrm>
              <a:off x="4950954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31" name="Google Shape;1331;p86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332" name="Google Shape;1332;p86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6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4" name="Google Shape;1334;p86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5" name="Google Shape;1335;p86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36" name="Google Shape;1336;p86"/>
          <p:cNvGrpSpPr/>
          <p:nvPr/>
        </p:nvGrpSpPr>
        <p:grpSpPr>
          <a:xfrm>
            <a:off x="95305" y="2701821"/>
            <a:ext cx="1469490" cy="1328974"/>
            <a:chOff x="3765022" y="2412112"/>
            <a:chExt cx="1552880" cy="1244358"/>
          </a:xfrm>
        </p:grpSpPr>
        <p:sp>
          <p:nvSpPr>
            <p:cNvPr id="1337" name="Google Shape;1337;p86"/>
            <p:cNvSpPr/>
            <p:nvPr/>
          </p:nvSpPr>
          <p:spPr>
            <a:xfrm>
              <a:off x="4045281" y="2412112"/>
              <a:ext cx="1175400" cy="1002600"/>
            </a:xfrm>
            <a:prstGeom prst="cube">
              <a:avLst>
                <a:gd fmla="val 71848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6"/>
            <p:cNvSpPr txBox="1"/>
            <p:nvPr/>
          </p:nvSpPr>
          <p:spPr>
            <a:xfrm>
              <a:off x="3765022" y="3130425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9" name="Google Shape;1339;p86"/>
            <p:cNvSpPr txBox="1"/>
            <p:nvPr/>
          </p:nvSpPr>
          <p:spPr>
            <a:xfrm>
              <a:off x="4017330" y="3368170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0" name="Google Shape;1340;p86"/>
            <p:cNvSpPr txBox="1"/>
            <p:nvPr/>
          </p:nvSpPr>
          <p:spPr>
            <a:xfrm>
              <a:off x="4816902" y="2940688"/>
              <a:ext cx="5010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41" name="Google Shape;1341;p86"/>
          <p:cNvGrpSpPr/>
          <p:nvPr/>
        </p:nvGrpSpPr>
        <p:grpSpPr>
          <a:xfrm>
            <a:off x="1990011" y="2742450"/>
            <a:ext cx="1345036" cy="1247722"/>
            <a:chOff x="3845547" y="2046495"/>
            <a:chExt cx="1623264" cy="1470330"/>
          </a:xfrm>
        </p:grpSpPr>
        <p:sp>
          <p:nvSpPr>
            <p:cNvPr id="1342" name="Google Shape;1342;p86"/>
            <p:cNvSpPr/>
            <p:nvPr/>
          </p:nvSpPr>
          <p:spPr>
            <a:xfrm>
              <a:off x="4142510" y="2046495"/>
              <a:ext cx="1326300" cy="1162800"/>
            </a:xfrm>
            <a:prstGeom prst="cube">
              <a:avLst>
                <a:gd fmla="val 68463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6"/>
            <p:cNvSpPr txBox="1"/>
            <p:nvPr/>
          </p:nvSpPr>
          <p:spPr>
            <a:xfrm>
              <a:off x="3845547" y="2792130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4" name="Google Shape;1344;p86"/>
            <p:cNvSpPr txBox="1"/>
            <p:nvPr/>
          </p:nvSpPr>
          <p:spPr>
            <a:xfrm>
              <a:off x="4155502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5" name="Google Shape;1345;p86"/>
            <p:cNvSpPr txBox="1"/>
            <p:nvPr/>
          </p:nvSpPr>
          <p:spPr>
            <a:xfrm>
              <a:off x="4950954" y="2681143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46" name="Google Shape;1346;p86"/>
          <p:cNvGrpSpPr/>
          <p:nvPr/>
        </p:nvGrpSpPr>
        <p:grpSpPr>
          <a:xfrm>
            <a:off x="3875548" y="2742441"/>
            <a:ext cx="1483469" cy="1247732"/>
            <a:chOff x="3845547" y="2046484"/>
            <a:chExt cx="1790332" cy="1470341"/>
          </a:xfrm>
        </p:grpSpPr>
        <p:sp>
          <p:nvSpPr>
            <p:cNvPr id="1347" name="Google Shape;1347;p86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6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9" name="Google Shape;1349;p86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0" name="Google Shape;1350;p86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87"/>
          <p:cNvSpPr txBox="1"/>
          <p:nvPr>
            <p:ph type="title"/>
          </p:nvPr>
        </p:nvSpPr>
        <p:spPr>
          <a:xfrm>
            <a:off x="311700" y="445025"/>
            <a:ext cx="1827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part3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56" name="Google Shape;1356;p87"/>
          <p:cNvGrpSpPr/>
          <p:nvPr/>
        </p:nvGrpSpPr>
        <p:grpSpPr>
          <a:xfrm>
            <a:off x="415698" y="1262141"/>
            <a:ext cx="2463431" cy="2289069"/>
            <a:chOff x="3209073" y="1295591"/>
            <a:chExt cx="2463431" cy="2289069"/>
          </a:xfrm>
        </p:grpSpPr>
        <p:sp>
          <p:nvSpPr>
            <p:cNvPr id="1357" name="Google Shape;1357;p87"/>
            <p:cNvSpPr txBox="1"/>
            <p:nvPr/>
          </p:nvSpPr>
          <p:spPr>
            <a:xfrm>
              <a:off x="4977354" y="2465375"/>
              <a:ext cx="54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1024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8" name="Google Shape;1358;p87"/>
            <p:cNvSpPr txBox="1"/>
            <p:nvPr/>
          </p:nvSpPr>
          <p:spPr>
            <a:xfrm>
              <a:off x="3733289" y="3276860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9" name="Google Shape;1359;p87"/>
            <p:cNvSpPr txBox="1"/>
            <p:nvPr/>
          </p:nvSpPr>
          <p:spPr>
            <a:xfrm>
              <a:off x="3209073" y="2882046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360" name="Google Shape;1360;p87"/>
            <p:cNvGrpSpPr/>
            <p:nvPr/>
          </p:nvGrpSpPr>
          <p:grpSpPr>
            <a:xfrm>
              <a:off x="3471491" y="1295591"/>
              <a:ext cx="2201013" cy="2031450"/>
              <a:chOff x="4748816" y="726891"/>
              <a:chExt cx="2201013" cy="2031450"/>
            </a:xfrm>
          </p:grpSpPr>
          <p:sp>
            <p:nvSpPr>
              <p:cNvPr id="1361" name="Google Shape;1361;p87"/>
              <p:cNvSpPr/>
              <p:nvPr/>
            </p:nvSpPr>
            <p:spPr>
              <a:xfrm>
                <a:off x="5802629" y="726891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87"/>
              <p:cNvSpPr/>
              <p:nvPr/>
            </p:nvSpPr>
            <p:spPr>
              <a:xfrm>
                <a:off x="5459729" y="1083053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87"/>
              <p:cNvSpPr/>
              <p:nvPr/>
            </p:nvSpPr>
            <p:spPr>
              <a:xfrm>
                <a:off x="5100441" y="1417666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87"/>
              <p:cNvSpPr/>
              <p:nvPr/>
            </p:nvSpPr>
            <p:spPr>
              <a:xfrm>
                <a:off x="4748816" y="1771641"/>
                <a:ext cx="1147200" cy="986700"/>
              </a:xfrm>
              <a:prstGeom prst="cube">
                <a:avLst>
                  <a:gd fmla="val 34491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65" name="Google Shape;1365;p87"/>
          <p:cNvGrpSpPr/>
          <p:nvPr/>
        </p:nvGrpSpPr>
        <p:grpSpPr>
          <a:xfrm>
            <a:off x="4402410" y="2072716"/>
            <a:ext cx="1483469" cy="1247732"/>
            <a:chOff x="3845547" y="2046484"/>
            <a:chExt cx="1790332" cy="1470341"/>
          </a:xfrm>
        </p:grpSpPr>
        <p:sp>
          <p:nvSpPr>
            <p:cNvPr id="1366" name="Google Shape;1366;p87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fmla="val 34491" name="adj"/>
              </a:avLst>
            </a:prstGeom>
            <a:solidFill>
              <a:srgbClr val="8E7CC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7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8" name="Google Shape;1368;p87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9" name="Google Shape;1369;p87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70" name="Google Shape;1370;p87"/>
          <p:cNvGrpSpPr/>
          <p:nvPr/>
        </p:nvGrpSpPr>
        <p:grpSpPr>
          <a:xfrm>
            <a:off x="4402410" y="3661699"/>
            <a:ext cx="1483469" cy="1137223"/>
            <a:chOff x="3845547" y="2176708"/>
            <a:chExt cx="1790332" cy="1340117"/>
          </a:xfrm>
        </p:grpSpPr>
        <p:sp>
          <p:nvSpPr>
            <p:cNvPr id="1371" name="Google Shape;1371;p87"/>
            <p:cNvSpPr/>
            <p:nvPr/>
          </p:nvSpPr>
          <p:spPr>
            <a:xfrm>
              <a:off x="4142510" y="2176708"/>
              <a:ext cx="1251300" cy="1032600"/>
            </a:xfrm>
            <a:prstGeom prst="cube">
              <a:avLst>
                <a:gd fmla="val 18134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7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3" name="Google Shape;1373;p87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4" name="Google Shape;1374;p87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1" sz="8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8"/>
          <p:cNvSpPr txBox="1"/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0" name="Google Shape;138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88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82" name="Google Shape;1382;p88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1383" name="Google Shape;1383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5" name="Google Shape;1385;p88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</a:t>
            </a: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24600" y="893525"/>
            <a:ext cx="41049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Dilated convolutions “inflate” the kernel by inserting spaces between the kernel elements.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b="1"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Dilation rate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indicates how much we want to widen the kernel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i="1"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Cheaply increase the receptive field of output units without increasing the kernel size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, which is especially effective when multiple dilated convolutions are stacked one after another</a:t>
            </a:r>
            <a:endParaRPr i="1"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Systematically aggregate multi-scale contextual information without losing resolution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0" y="828874"/>
            <a:ext cx="3358175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b="1" sz="16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50" y="1429600"/>
            <a:ext cx="5528600" cy="2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16600" y="3674000"/>
            <a:ext cx="464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Multi-scale context aggregation by dilated convolutions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